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257" r:id="rId2"/>
    <p:sldId id="367" r:id="rId3"/>
    <p:sldId id="644" r:id="rId4"/>
    <p:sldId id="653" r:id="rId5"/>
    <p:sldId id="654" r:id="rId6"/>
    <p:sldId id="647" r:id="rId7"/>
    <p:sldId id="648" r:id="rId8"/>
    <p:sldId id="673" r:id="rId9"/>
    <p:sldId id="652" r:id="rId10"/>
    <p:sldId id="649" r:id="rId11"/>
    <p:sldId id="656" r:id="rId12"/>
    <p:sldId id="660" r:id="rId13"/>
    <p:sldId id="674" r:id="rId14"/>
    <p:sldId id="675" r:id="rId15"/>
    <p:sldId id="676" r:id="rId16"/>
    <p:sldId id="650" r:id="rId17"/>
    <p:sldId id="669" r:id="rId18"/>
    <p:sldId id="667" r:id="rId19"/>
    <p:sldId id="666" r:id="rId20"/>
    <p:sldId id="659" r:id="rId21"/>
    <p:sldId id="661" r:id="rId22"/>
    <p:sldId id="670" r:id="rId23"/>
    <p:sldId id="672" r:id="rId24"/>
    <p:sldId id="662" r:id="rId25"/>
    <p:sldId id="663" r:id="rId26"/>
    <p:sldId id="664" r:id="rId27"/>
    <p:sldId id="665" r:id="rId28"/>
    <p:sldId id="658" r:id="rId29"/>
    <p:sldId id="657" r:id="rId30"/>
    <p:sldId id="655" r:id="rId31"/>
    <p:sldId id="645" r:id="rId32"/>
    <p:sldId id="646" r:id="rId33"/>
    <p:sldId id="651" r:id="rId34"/>
    <p:sldId id="3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53"/>
            <p14:sldId id="654"/>
            <p14:sldId id="647"/>
            <p14:sldId id="648"/>
            <p14:sldId id="673"/>
            <p14:sldId id="652"/>
            <p14:sldId id="649"/>
            <p14:sldId id="656"/>
            <p14:sldId id="660"/>
            <p14:sldId id="674"/>
            <p14:sldId id="675"/>
            <p14:sldId id="676"/>
            <p14:sldId id="650"/>
            <p14:sldId id="669"/>
            <p14:sldId id="667"/>
            <p14:sldId id="666"/>
            <p14:sldId id="659"/>
            <p14:sldId id="661"/>
            <p14:sldId id="670"/>
            <p14:sldId id="672"/>
            <p14:sldId id="662"/>
            <p14:sldId id="663"/>
            <p14:sldId id="664"/>
            <p14:sldId id="665"/>
            <p14:sldId id="658"/>
            <p14:sldId id="657"/>
            <p14:sldId id="655"/>
            <p14:sldId id="645"/>
            <p14:sldId id="646"/>
            <p14:sldId id="65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1063A"/>
    <a:srgbClr val="FCDFCA"/>
    <a:srgbClr val="DD640C"/>
    <a:srgbClr val="BE68F8"/>
    <a:srgbClr val="FDC0D2"/>
    <a:srgbClr val="FF6600"/>
    <a:srgbClr val="AFAB09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63576" autoAdjust="0"/>
  </p:normalViewPr>
  <p:slideViewPr>
    <p:cSldViewPr snapToGrid="0">
      <p:cViewPr varScale="1">
        <p:scale>
          <a:sx n="43" d="100"/>
          <a:sy n="43" d="100"/>
        </p:scale>
        <p:origin x="1161" y="33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twork_theory" TargetMode="External"/><Relationship Id="rId3" Type="http://schemas.openxmlformats.org/officeDocument/2006/relationships/hyperlink" Target="https://en.wikipedia.org/wiki/Linear_algebra" TargetMode="External"/><Relationship Id="rId7" Type="http://schemas.openxmlformats.org/officeDocument/2006/relationships/hyperlink" Target="https://en.wikipedia.org/wiki/Combinatorial_optimization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opology" TargetMode="External"/><Relationship Id="rId5" Type="http://schemas.openxmlformats.org/officeDocument/2006/relationships/hyperlink" Target="https://en.wikipedia.org/wiki/Geometry" TargetMode="External"/><Relationship Id="rId4" Type="http://schemas.openxmlformats.org/officeDocument/2006/relationships/hyperlink" Target="https://en.wikipedia.org/wiki/Graph_theory" TargetMode="External"/><Relationship Id="rId9" Type="http://schemas.openxmlformats.org/officeDocument/2006/relationships/hyperlink" Target="https://en.wikipedia.org/wiki/Coding_theory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Sources: Stefanie </a:t>
            </a:r>
            <a:r>
              <a:rPr lang="en-US" dirty="0" err="1"/>
              <a:t>Jegelka</a:t>
            </a:r>
            <a:r>
              <a:rPr lang="en-US" dirty="0"/>
              <a:t>, MIT, </a:t>
            </a:r>
            <a:r>
              <a:rPr lang="en-US" b="1" dirty="0"/>
              <a:t>Submodularity: Theory and Applications I </a:t>
            </a:r>
            <a:r>
              <a:rPr lang="en-US" dirty="0"/>
              <a:t>https://www.youtube.com/watch?v=Y3u_hvxayDY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0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1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J. </a:t>
            </a:r>
            <a:r>
              <a:rPr lang="en-US" b="1" dirty="0" err="1"/>
              <a:t>Bilmes</a:t>
            </a:r>
            <a:r>
              <a:rPr lang="en-US" b="1" dirty="0"/>
              <a:t>, EE563 - Submodular Functions, Optimization, and Applications to Machine Learning, Fall Quarter, 2020</a:t>
            </a:r>
          </a:p>
          <a:p>
            <a:r>
              <a:rPr lang="en-US" dirty="0"/>
              <a:t>https://people.ece.uw.edu/bilmes/classes/ee563/ee563_fall_2020/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CMR10"/>
              </a:rPr>
              <a:t>Golovin</a:t>
            </a:r>
            <a:r>
              <a:rPr lang="en-US" sz="1800" b="0" i="0" u="none" strike="noStrike" baseline="0" dirty="0">
                <a:latin typeface="CMR10"/>
              </a:rPr>
              <a:t>, D., and A. Krause, 2001: Adaptive </a:t>
            </a:r>
            <a:r>
              <a:rPr lang="en-US" sz="1800" b="0" i="0" u="none" strike="noStrike" baseline="0" dirty="0" err="1">
                <a:latin typeface="CMR10"/>
              </a:rPr>
              <a:t>submodularity</a:t>
            </a:r>
            <a:r>
              <a:rPr lang="en-US" sz="1800" b="0" i="0" u="none" strike="noStrike" baseline="0" dirty="0">
                <a:latin typeface="CMR10"/>
              </a:rPr>
              <a:t>: theory and applications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in active learning and stochastic optimization. </a:t>
            </a:r>
            <a:r>
              <a:rPr lang="en-US" sz="1800" b="0" i="0" u="none" strike="noStrike" baseline="0" dirty="0">
                <a:latin typeface="CMTI10"/>
              </a:rPr>
              <a:t>J </a:t>
            </a:r>
            <a:r>
              <a:rPr lang="en-US" sz="1800" b="0" i="0" u="none" strike="noStrike" baseline="0" dirty="0" err="1">
                <a:latin typeface="CMTI10"/>
              </a:rPr>
              <a:t>Artif</a:t>
            </a:r>
            <a:r>
              <a:rPr lang="en-US" sz="1800" b="0" i="0" u="none" strike="noStrike" baseline="0" dirty="0">
                <a:latin typeface="CMTI10"/>
              </a:rPr>
              <a:t> </a:t>
            </a:r>
            <a:r>
              <a:rPr lang="en-US" sz="1800" b="0" i="0" u="none" strike="noStrike" baseline="0" dirty="0" err="1">
                <a:latin typeface="CMTI10"/>
              </a:rPr>
              <a:t>Intell</a:t>
            </a:r>
            <a:r>
              <a:rPr lang="en-US" sz="1800" b="0" i="0" u="none" strike="noStrike" baseline="0" dirty="0">
                <a:latin typeface="CMTI10"/>
              </a:rPr>
              <a:t> Res</a:t>
            </a:r>
            <a:r>
              <a:rPr lang="en-US" sz="1800" b="0" i="0" u="none" strike="noStrike" baseline="0" dirty="0">
                <a:latin typeface="CMR10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latin typeface="CMBX10"/>
              </a:rPr>
              <a:t>42</a:t>
            </a:r>
            <a:r>
              <a:rPr lang="en-US" sz="1800" b="0" i="0" u="none" strike="noStrike" baseline="0" dirty="0">
                <a:latin typeface="CMR10"/>
              </a:rPr>
              <a:t>, 427{486.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assigned only once, but each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assigned to the same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  </a:t>
                </a:r>
                <a:r>
                  <a:rPr lang="en-US" dirty="0"/>
                  <a:t>can be assigned only once, but each multiple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</a:t>
                </a:r>
                <a:r>
                  <a:rPr lang="en-US" dirty="0"/>
                  <a:t> can be assigned to the same item </a:t>
                </a:r>
                <a:r>
                  <a:rPr lang="en-US" i="0" dirty="0">
                    <a:latin typeface="Cambria Math" panose="02040503050406030204" pitchFamily="18" charset="0"/>
                  </a:rPr>
                  <a:t>𝑠_𝑗</a:t>
                </a:r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7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 case-2: the servi</a:t>
            </a:r>
            <a:r>
              <a:rPr lang="en-US" dirty="0" err="1"/>
              <a:t>ce</a:t>
            </a:r>
            <a:r>
              <a:rPr lang="en-US" dirty="0"/>
              <a:t> in the intersection is chosen for B. It however has to have lower value than the one chosen for the not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2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4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“Matroid theory borrows extensively from the terminology of </a:t>
            </a:r>
            <a:r>
              <a:rPr lang="en-US" dirty="0">
                <a:hlinkClick r:id="rId3" tooltip="Linear algebra"/>
              </a:rPr>
              <a:t>linear algebra</a:t>
            </a:r>
            <a:r>
              <a:rPr lang="en-US" dirty="0"/>
              <a:t> and </a:t>
            </a:r>
            <a:r>
              <a:rPr lang="en-US" dirty="0">
                <a:hlinkClick r:id="rId4" tooltip="Graph theory"/>
              </a:rPr>
              <a:t>graph theory</a:t>
            </a:r>
            <a:r>
              <a:rPr lang="en-US" dirty="0"/>
              <a:t>, largely because it is the abstraction of various notions of central importance in these fields. Matroids have found applications in </a:t>
            </a:r>
            <a:r>
              <a:rPr lang="en-US" dirty="0">
                <a:hlinkClick r:id="rId5" tooltip="Geometry"/>
              </a:rPr>
              <a:t>geometry</a:t>
            </a:r>
            <a:r>
              <a:rPr lang="en-US" dirty="0"/>
              <a:t>, </a:t>
            </a:r>
            <a:r>
              <a:rPr lang="en-US" dirty="0">
                <a:hlinkClick r:id="rId6" tooltip="Topology"/>
              </a:rPr>
              <a:t>topology</a:t>
            </a:r>
            <a:r>
              <a:rPr lang="en-US" dirty="0"/>
              <a:t>, </a:t>
            </a:r>
            <a:r>
              <a:rPr lang="en-US" dirty="0">
                <a:hlinkClick r:id="rId7" tooltip="Combinatorial optimization"/>
              </a:rPr>
              <a:t>combinatorial optimization</a:t>
            </a:r>
            <a:r>
              <a:rPr lang="en-US" dirty="0"/>
              <a:t>, </a:t>
            </a:r>
            <a:r>
              <a:rPr lang="en-US" dirty="0">
                <a:hlinkClick r:id="rId8" tooltip="Network theory"/>
              </a:rPr>
              <a:t>network theory</a:t>
            </a:r>
            <a:r>
              <a:rPr lang="en-US" dirty="0"/>
              <a:t> and </a:t>
            </a:r>
            <a:r>
              <a:rPr lang="en-US" dirty="0">
                <a:hlinkClick r:id="rId9" tooltip="Coding theory"/>
              </a:rPr>
              <a:t>coding theory</a:t>
            </a:r>
            <a:r>
              <a:rPr lang="en-US" dirty="0"/>
              <a:t> 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4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source</a:t>
            </a:r>
            <a:r>
              <a:rPr lang="en-US" dirty="0"/>
              <a:t>: Steve Brunton, </a:t>
            </a:r>
            <a:r>
              <a:rPr lang="en-US" b="1" dirty="0"/>
              <a:t>Control Theory and COVID-19: Models</a:t>
            </a:r>
          </a:p>
          <a:p>
            <a:r>
              <a:rPr lang="en-US" dirty="0"/>
              <a:t>https://www.youtube.com/watch?v=jmfsSmHAQ2o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effectLst/>
                <a:latin typeface="Calibri" panose="020F0502020204030204" pitchFamily="34" charset="0"/>
              </a:rPr>
              <a:t>Dominic Welsh 1976, Matroid Theory.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Hyperbolic polynomials are special homogeneous polynomials with real coefficients that originated in areas such as differential equations (hyperbolic PDEs) and control theory (stable polynomials).In a simple manner, they give rise to a broad class of convex bodies which makes them interesting in convex geometry and optimization. In an equally simple way, hyperbolic polynomials give rise to submodular set functions (see [6]) that are closely related to the geometry of the associated convex bodies. In particular, realizable (over the reals) (poly)matroids give rise to hyperbolic </a:t>
            </a:r>
            <a:r>
              <a:rPr lang="en-US" dirty="0" err="1">
                <a:effectLst/>
                <a:latin typeface="Arial" panose="020B0604020202020204" pitchFamily="34" charset="0"/>
              </a:rPr>
              <a:t>polynomials.This</a:t>
            </a:r>
            <a:r>
              <a:rPr lang="en-US" dirty="0">
                <a:effectLst/>
                <a:latin typeface="Arial" panose="020B0604020202020204" pitchFamily="34" charset="0"/>
              </a:rPr>
              <a:t> might be the most challenging topic but with beautiful mathematics. You need some back-ground in convex geometry (e.g. </a:t>
            </a:r>
            <a:r>
              <a:rPr lang="en-US" dirty="0" err="1">
                <a:effectLst/>
                <a:latin typeface="Arial" panose="020B0604020202020204" pitchFamily="34" charset="0"/>
              </a:rPr>
              <a:t>Brunn-Minkowski</a:t>
            </a:r>
            <a:r>
              <a:rPr lang="en-US" dirty="0">
                <a:effectLst/>
                <a:latin typeface="Arial" panose="020B0604020202020204" pitchFamily="34" charset="0"/>
              </a:rPr>
              <a:t> inequality) to understand why the set functions are submodular.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Lovász</a:t>
            </a:r>
            <a:r>
              <a:rPr lang="en-US" dirty="0"/>
              <a:t>, László. "Submodular functions and convexity." </a:t>
            </a:r>
            <a:r>
              <a:rPr lang="en-US" i="1" dirty="0"/>
              <a:t>Mathematical programming the state of the art</a:t>
            </a:r>
            <a:r>
              <a:rPr lang="en-US" dirty="0"/>
              <a:t>. Springer, Berlin, Heidelberg, 1983. 235-257.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72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Examples of discrete optimization problems are spanning trees, matchings, graph cuts, t</a:t>
            </a:r>
            <a:r>
              <a:rPr lang="en-US" dirty="0"/>
              <a:t>raveling salesman, knapsack, minimum clique, vertex cover, </a:t>
            </a:r>
            <a:r>
              <a:rPr lang="en-US" b="1" dirty="0"/>
              <a:t>set Cover.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Some problems are in P: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Min Spanning Tree, Max Flow, Min Cut, Max Matching,...</a:t>
            </a: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Many problems are NP-hard: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Traveling Salesman, Max Clique, Max Cut, Set Cover, Knapsack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Graph cut algorithms: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Minimum Cut –Edmonds-Karp Algorithm [1]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Maximum Cut – It an be approximated to within a constant ratio using semidefinite programming [2]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Sparsest Cut – It can be approximated using Arora, Rao &amp; </a:t>
            </a:r>
            <a:r>
              <a:rPr lang="en-US" dirty="0" err="1"/>
              <a:t>Vazirani</a:t>
            </a:r>
            <a:r>
              <a:rPr lang="en-US" dirty="0"/>
              <a:t> [3] with a complexity O((log n)^1/2) [3]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 </a:t>
            </a:r>
            <a:r>
              <a:rPr lang="en-US" dirty="0" err="1"/>
              <a:t>Cormen</a:t>
            </a:r>
            <a:r>
              <a:rPr lang="en-US" dirty="0"/>
              <a:t>, Thomas H.; </a:t>
            </a:r>
            <a:r>
              <a:rPr lang="en-US" dirty="0" err="1"/>
              <a:t>Leiserson</a:t>
            </a:r>
            <a:r>
              <a:rPr lang="en-US" dirty="0"/>
              <a:t>, Charles E.; </a:t>
            </a:r>
            <a:r>
              <a:rPr lang="en-US" dirty="0" err="1"/>
              <a:t>Rivest</a:t>
            </a:r>
            <a:r>
              <a:rPr lang="en-US" dirty="0"/>
              <a:t>, Ronald L.; Stein, Clifford (2001</a:t>
            </a:r>
            <a:r>
              <a:rPr lang="en-US" b="0" dirty="0"/>
              <a:t>)</a:t>
            </a:r>
            <a:r>
              <a:rPr lang="en-US" b="1" dirty="0"/>
              <a:t>, Introduction to Algorithms </a:t>
            </a:r>
            <a:r>
              <a:rPr lang="en-US" dirty="0"/>
              <a:t>(2nd ed.), MIT Press and McGraw-Hill, p. 563,655,1043, ISBN 0-262-03293-7.</a:t>
            </a:r>
          </a:p>
          <a:p>
            <a:r>
              <a:rPr lang="en-US" dirty="0"/>
              <a:t>[2] </a:t>
            </a:r>
            <a:r>
              <a:rPr lang="en-US" dirty="0" err="1"/>
              <a:t>Goemans</a:t>
            </a:r>
            <a:r>
              <a:rPr lang="en-US" dirty="0"/>
              <a:t>, M. X.; Williamson, D. P. (1995), "</a:t>
            </a:r>
            <a:r>
              <a:rPr lang="en-US" b="1" dirty="0"/>
              <a:t>Improved approximation algorithms for maximum cut and satisfiability problems using semidefinite programming</a:t>
            </a:r>
            <a:r>
              <a:rPr lang="en-US" dirty="0"/>
              <a:t>", Journal of the ACM, 42 (6): 1115–1145, doi:10.1145/227683.227684.</a:t>
            </a:r>
          </a:p>
          <a:p>
            <a:r>
              <a:rPr lang="en-US" dirty="0"/>
              <a:t>[3] Arora, Sanjeev; Rao, Satish; </a:t>
            </a:r>
            <a:r>
              <a:rPr lang="en-US" dirty="0" err="1"/>
              <a:t>Vazirani</a:t>
            </a:r>
            <a:r>
              <a:rPr lang="en-US" dirty="0"/>
              <a:t>, Umesh (2009), "</a:t>
            </a:r>
            <a:r>
              <a:rPr lang="en-US" b="1" dirty="0"/>
              <a:t>Expander flows, geometric embeddings and graph partitioning</a:t>
            </a:r>
            <a:r>
              <a:rPr lang="en-US" dirty="0"/>
              <a:t>", J. ACM, ACM, 56 (2): 1–37, doi:10.1145/1502793.1502794.</a:t>
            </a:r>
          </a:p>
          <a:p>
            <a:endParaRPr lang="en-US" dirty="0"/>
          </a:p>
          <a:p>
            <a:r>
              <a:rPr lang="en-US" dirty="0"/>
              <a:t>Computational Complexity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 – Complexity is a Polynomial function of the inputs</a:t>
            </a:r>
          </a:p>
          <a:p>
            <a:r>
              <a:rPr lang="en-US" dirty="0"/>
              <a:t>NP – (Non-deterministic polynomial) X is NP if </a:t>
            </a:r>
            <a:r>
              <a:rPr lang="en-US" sz="1200" b="0" dirty="0"/>
              <a:t>has polynomial-time solution checking, but non-Polynomial time solution finding</a:t>
            </a:r>
            <a:endParaRPr lang="en-US" dirty="0"/>
          </a:p>
          <a:p>
            <a:r>
              <a:rPr lang="en-US" sz="1200" b="0" dirty="0"/>
              <a:t>NP-Complete – X is NP-Complete if it is possible to reduce X to another NP problem Y in polynomial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NP-Hard – X is NP-Hard if</a:t>
            </a:r>
            <a:r>
              <a:rPr lang="en-US" i="0" dirty="0"/>
              <a:t> there is an NP-complete problem Y that is reducible to X in polynomial time</a:t>
            </a:r>
          </a:p>
          <a:p>
            <a:endParaRPr lang="en-US" b="0" dirty="0"/>
          </a:p>
          <a:p>
            <a:r>
              <a:rPr lang="en-US" b="0" dirty="0"/>
              <a:t>Nice summary here:</a:t>
            </a:r>
          </a:p>
          <a:p>
            <a:r>
              <a:rPr lang="en-US" b="0" dirty="0"/>
              <a:t>https://stackoverflow.com/questions/1857244/what-are-the-differences-between-np-np-complete-and-np-hard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of maximizing a monotone submodular function subject to a cardinality constraint admits a </a:t>
            </a:r>
            <a:r>
              <a:rPr lang="en-US" dirty="0">
                <a:effectLst/>
              </a:rPr>
              <a:t>1 − 1 / e </a:t>
            </a:r>
            <a:r>
              <a:rPr lang="en-US" dirty="0"/>
              <a:t>approximation algorithm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latin typeface="CMR17"/>
              </a:rPr>
              <a:t>Krause, A. , </a:t>
            </a:r>
            <a:r>
              <a:rPr lang="en-US" sz="1800" b="0" i="0" u="none" strike="noStrike" baseline="0" dirty="0" err="1">
                <a:latin typeface="CMR17"/>
              </a:rPr>
              <a:t>Golovin</a:t>
            </a:r>
            <a:r>
              <a:rPr lang="en-US" sz="1800" b="0" i="0" u="none" strike="noStrike" baseline="0" dirty="0">
                <a:latin typeface="CMR17"/>
              </a:rPr>
              <a:t>, D., 2014, Submodular Function Maximization.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0.png"/><Relationship Id="rId11" Type="http://schemas.openxmlformats.org/officeDocument/2006/relationships/hyperlink" Target="https://people.ece.uw.edu/bilmes/classes/ee563/ee563_fall_2020/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gif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jpg"/><Relationship Id="rId4" Type="http://schemas.openxmlformats.org/officeDocument/2006/relationships/image" Target="../media/image37.png"/><Relationship Id="rId9" Type="http://schemas.openxmlformats.org/officeDocument/2006/relationships/hyperlink" Target="https://twitter.com/Harry_Stevens/status/1238940084994523136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F78-CC51-461C-B5EE-BC207E0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99B0-1513-4349-8EBE-670AA041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F596-6B1E-4950-AB14-4D6A9E7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410357"/>
            <a:ext cx="11228913" cy="1493807"/>
          </a:xfrm>
          <a:noFill/>
        </p:spPr>
        <p:txBody>
          <a:bodyPr/>
          <a:lstStyle/>
          <a:p>
            <a:r>
              <a:rPr lang="en-US" dirty="0"/>
              <a:t>Discrete/Combinatorial Optimization with </a:t>
            </a:r>
            <a:br>
              <a:rPr lang="en-US" dirty="0"/>
            </a:br>
            <a:r>
              <a:rPr lang="en-US" dirty="0"/>
              <a:t>Submodular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A18C0-6FBC-4431-B32A-FEA349EDD5CE}"/>
              </a:ext>
            </a:extLst>
          </p:cNvPr>
          <p:cNvSpPr txBox="1"/>
          <p:nvPr/>
        </p:nvSpPr>
        <p:spPr bwMode="gray">
          <a:xfrm>
            <a:off x="572511" y="187246"/>
            <a:ext cx="114441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How do we </a:t>
            </a:r>
            <a:r>
              <a:rPr lang="en-US" b="1" dirty="0">
                <a:latin typeface="Calibri" panose="020F0502020204030204" pitchFamily="34" charset="0"/>
              </a:rPr>
              <a:t>build theories?</a:t>
            </a: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Dominic Welsh 1976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"…mathematical generalization often lays bare the important bits of information about the problem at hand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8E142-0FBB-4B60-9414-89AD85453314}"/>
              </a:ext>
            </a:extLst>
          </p:cNvPr>
          <p:cNvSpPr/>
          <p:nvPr/>
        </p:nvSpPr>
        <p:spPr bwMode="gray">
          <a:xfrm>
            <a:off x="3673784" y="906308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solving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BA862-DE3E-4A81-81A0-4C5BF5C18267}"/>
              </a:ext>
            </a:extLst>
          </p:cNvPr>
          <p:cNvSpPr/>
          <p:nvPr/>
        </p:nvSpPr>
        <p:spPr bwMode="gray">
          <a:xfrm>
            <a:off x="5927414" y="883174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thinking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F25BC8A-E82D-4598-9D7D-F9380100257A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 bwMode="gray">
          <a:xfrm rot="5400000" flipH="1" flipV="1">
            <a:off x="5662972" y="-232074"/>
            <a:ext cx="23134" cy="2253630"/>
          </a:xfrm>
          <a:prstGeom prst="curvedConnector3">
            <a:avLst>
              <a:gd name="adj1" fmla="val 3012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EBBE264-87E3-4AD1-B1A7-E32998E5D3B7}"/>
              </a:ext>
            </a:extLst>
          </p:cNvPr>
          <p:cNvCxnSpPr>
            <a:cxnSpLocks/>
            <a:stCxn id="3" idx="4"/>
            <a:endCxn id="6" idx="4"/>
          </p:cNvCxnSpPr>
          <p:nvPr/>
        </p:nvCxnSpPr>
        <p:spPr bwMode="gray">
          <a:xfrm rot="5400000" flipH="1" flipV="1">
            <a:off x="5662972" y="625682"/>
            <a:ext cx="23134" cy="2253630"/>
          </a:xfrm>
          <a:prstGeom prst="curvedConnector3">
            <a:avLst>
              <a:gd name="adj1" fmla="val -2946978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7212E3-E294-4BA4-AAE4-623587D2C64F}"/>
              </a:ext>
            </a:extLst>
          </p:cNvPr>
          <p:cNvSpPr txBox="1"/>
          <p:nvPr/>
        </p:nvSpPr>
        <p:spPr bwMode="gray">
          <a:xfrm>
            <a:off x="570486" y="1644238"/>
            <a:ext cx="32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 Which methods and tools can </a:t>
            </a:r>
            <a:r>
              <a:rPr lang="en-US" dirty="0">
                <a:latin typeface="Calibri" panose="020F0502020204030204" pitchFamily="34" charset="0"/>
              </a:rPr>
              <a:t>we</a:t>
            </a:r>
            <a:r>
              <a:rPr lang="en-US" sz="1800" dirty="0">
                <a:effectLst/>
                <a:latin typeface="Calibri" panose="020F0502020204030204" pitchFamily="34" charset="0"/>
              </a:rPr>
              <a:t> apply to solve this problem?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2AC89-ECDB-40A1-9102-686C72A79DFF}"/>
              </a:ext>
            </a:extLst>
          </p:cNvPr>
          <p:cNvSpPr txBox="1"/>
          <p:nvPr/>
        </p:nvSpPr>
        <p:spPr bwMode="gray">
          <a:xfrm>
            <a:off x="7760256" y="1644238"/>
            <a:ext cx="3111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What is the structure that would help us solve more of these problems?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85218B1-AFA8-43A7-BA33-37DD10A66BF3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 bwMode="gray">
          <a:xfrm rot="10800000" flipV="1">
            <a:off x="2182826" y="1335186"/>
            <a:ext cx="1490958" cy="309052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DB609D8-804B-4DA4-BC6E-224103121A8F}"/>
              </a:ext>
            </a:extLst>
          </p:cNvPr>
          <p:cNvCxnSpPr>
            <a:cxnSpLocks/>
            <a:stCxn id="6" idx="6"/>
            <a:endCxn id="23" idx="0"/>
          </p:cNvCxnSpPr>
          <p:nvPr/>
        </p:nvCxnSpPr>
        <p:spPr bwMode="gray">
          <a:xfrm>
            <a:off x="7675294" y="1312052"/>
            <a:ext cx="1640657" cy="332186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18729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4EB9-9ABC-4759-9370-8939EC44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Discrete Optimization </a:t>
            </a:r>
            <a:r>
              <a:rPr lang="en-US" sz="1800" dirty="0"/>
              <a:t>[</a:t>
            </a:r>
            <a:r>
              <a:rPr lang="en-US" sz="1800" dirty="0" err="1"/>
              <a:t>Vondrak</a:t>
            </a:r>
            <a:r>
              <a:rPr lang="en-US" sz="1800" dirty="0"/>
              <a:t>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7EF8-EFEF-495C-8334-902C95BD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56479"/>
            <a:ext cx="11473384" cy="20020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or Combinatorial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“Discrete” because the choices are discrete, for instance, we do not take a fraction of a node or edge.</a:t>
            </a:r>
          </a:p>
          <a:p>
            <a:r>
              <a:rPr lang="en-US" dirty="0"/>
              <a:t>Finding a solution S in some finite set of feasible solution </a:t>
            </a:r>
            <a:r>
              <a:rPr lang="en-US" i="1" dirty="0"/>
              <a:t>F</a:t>
            </a:r>
          </a:p>
          <a:p>
            <a:r>
              <a:rPr lang="en-US" dirty="0"/>
              <a:t>Maximize or Minimize an objective function </a:t>
            </a:r>
            <a:r>
              <a:rPr lang="en-US" i="1" dirty="0"/>
              <a:t>F(S)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DD47B-2DFA-4FA9-966E-60AC3E67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C4A7-C298-409B-AC12-3172B28A0CBF}"/>
              </a:ext>
            </a:extLst>
          </p:cNvPr>
          <p:cNvSpPr txBox="1"/>
          <p:nvPr/>
        </p:nvSpPr>
        <p:spPr bwMode="gray">
          <a:xfrm>
            <a:off x="399991" y="3266764"/>
            <a:ext cx="1103114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is more difficult than 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on solution approach is to transform a discrete optimization into a continuous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with continuous optimization, discrete also encompasses convex and concave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B9F74-FDC7-469A-A464-C86877602D28}"/>
              </a:ext>
            </a:extLst>
          </p:cNvPr>
          <p:cNvSpPr txBox="1"/>
          <p:nvPr/>
        </p:nvSpPr>
        <p:spPr bwMode="gray">
          <a:xfrm>
            <a:off x="-21366" y="6598227"/>
            <a:ext cx="1128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E967A-3880-41E5-8DE2-632E43AB5918}"/>
              </a:ext>
            </a:extLst>
          </p:cNvPr>
          <p:cNvSpPr txBox="1"/>
          <p:nvPr/>
        </p:nvSpPr>
        <p:spPr bwMode="gray">
          <a:xfrm>
            <a:off x="6032864" y="5507764"/>
            <a:ext cx="624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concave function: no line segment joining two points on the graph lies above the graph at any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B5F4F-694C-4802-854F-6B495FC6F7AD}"/>
              </a:ext>
            </a:extLst>
          </p:cNvPr>
          <p:cNvSpPr txBox="1"/>
          <p:nvPr/>
        </p:nvSpPr>
        <p:spPr bwMode="gray">
          <a:xfrm>
            <a:off x="659674" y="5342187"/>
            <a:ext cx="3703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convex function: no line segment joining two points on the graph lies below the graph at any point</a:t>
            </a:r>
          </a:p>
        </p:txBody>
      </p:sp>
    </p:spTree>
    <p:extLst>
      <p:ext uri="{BB962C8B-B14F-4D97-AF65-F5344CB8AC3E}">
        <p14:creationId xmlns:p14="http://schemas.microsoft.com/office/powerpoint/2010/main" val="233112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8E04-5302-40CD-85C6-3E6FA6C5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 four properties</a:t>
            </a:r>
            <a:r>
              <a:rPr lang="en-US" sz="1400" dirty="0"/>
              <a:t> [</a:t>
            </a:r>
            <a:r>
              <a:rPr lang="en-US" sz="1400" dirty="0" err="1"/>
              <a:t>Lovasz</a:t>
            </a:r>
            <a:r>
              <a:rPr lang="en-US" sz="1400" dirty="0"/>
              <a:t> 1983]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5CB5-1151-4B5B-8DC1-3AB4D62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73" y="1029832"/>
            <a:ext cx="6401402" cy="4041106"/>
          </a:xfrm>
        </p:spPr>
        <p:txBody>
          <a:bodyPr/>
          <a:lstStyle/>
          <a:p>
            <a:r>
              <a:rPr lang="en-US" dirty="0"/>
              <a:t>1. They happen in may models of the world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Economy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Sciences</a:t>
            </a:r>
          </a:p>
          <a:p>
            <a:r>
              <a:rPr lang="en-US" dirty="0"/>
              <a:t>2. They are preserved after many operations and transformations, hence  </a:t>
            </a:r>
            <a:r>
              <a:rPr lang="en-US"/>
              <a:t>Hnce</a:t>
            </a:r>
            <a:r>
              <a:rPr lang="en-US" dirty="0"/>
              <a:t> more complex models and results can be derived from simpler. Same with proofs.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Shift, Restriction, Projection, Intersection, Sum </a:t>
            </a:r>
          </a:p>
          <a:p>
            <a:r>
              <a:rPr lang="en-US" dirty="0"/>
              <a:t>3. They have a sufficient structure for “mathematical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F1CF0-5CCC-493F-8A51-797D5DB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D5A96-DDB7-44B0-8292-90D9B6DAD948}"/>
              </a:ext>
            </a:extLst>
          </p:cNvPr>
          <p:cNvSpPr txBox="1"/>
          <p:nvPr/>
        </p:nvSpPr>
        <p:spPr bwMode="gray">
          <a:xfrm>
            <a:off x="0" y="6313723"/>
            <a:ext cx="119857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/>
              <a:t>Lovász</a:t>
            </a:r>
            <a:r>
              <a:rPr lang="en-US" sz="1100" dirty="0"/>
              <a:t>, L. (1983) "Submodular functions and convexity." </a:t>
            </a:r>
            <a:r>
              <a:rPr lang="en-US" sz="1100" i="1" dirty="0"/>
              <a:t>Mathematical programming the state of the art</a:t>
            </a:r>
            <a:r>
              <a:rPr lang="en-US" sz="1100" dirty="0"/>
              <a:t>. Springer, Berlin, Heidelberg. 235-257.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/>
              <a:t>Murota</a:t>
            </a:r>
            <a:r>
              <a:rPr lang="en-US" sz="1100" dirty="0"/>
              <a:t>, K. (2019). A survey of fundamental operations on discrete convex functions of various kinds. </a:t>
            </a:r>
            <a:r>
              <a:rPr lang="en-US" sz="1100" i="1" dirty="0"/>
              <a:t>Optimization Methods and Software</a:t>
            </a:r>
            <a:r>
              <a:rPr lang="en-US" sz="1100" dirty="0"/>
              <a:t>, 1-47.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063B4-7F7E-4E47-A2BF-7CAE7837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15" y="2375397"/>
            <a:ext cx="5094241" cy="23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F2AE-51C8-4C32-A15B-B3DCE0CF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Combinatorial Optimization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0A6-EF4F-490D-884A-16635BDA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C7B82F-C92B-460E-B456-E44191AFFF71}"/>
              </a:ext>
            </a:extLst>
          </p:cNvPr>
          <p:cNvSpPr/>
          <p:nvPr/>
        </p:nvSpPr>
        <p:spPr bwMode="gray">
          <a:xfrm>
            <a:off x="916612" y="91545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321125-D973-4E68-B724-528C2DF8B9CF}"/>
              </a:ext>
            </a:extLst>
          </p:cNvPr>
          <p:cNvSpPr/>
          <p:nvPr/>
        </p:nvSpPr>
        <p:spPr bwMode="gray">
          <a:xfrm>
            <a:off x="254213" y="1644401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B3D0A9-D365-47A6-A7E6-E29B20F03135}"/>
              </a:ext>
            </a:extLst>
          </p:cNvPr>
          <p:cNvSpPr/>
          <p:nvPr/>
        </p:nvSpPr>
        <p:spPr bwMode="gray">
          <a:xfrm>
            <a:off x="885181" y="207296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A9004-9775-4A00-9B23-2ED6509CB383}"/>
              </a:ext>
            </a:extLst>
          </p:cNvPr>
          <p:cNvSpPr/>
          <p:nvPr/>
        </p:nvSpPr>
        <p:spPr bwMode="gray">
          <a:xfrm>
            <a:off x="1821406" y="1009882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55E4B-BA3B-4839-8B6C-8C99ECE41325}"/>
              </a:ext>
            </a:extLst>
          </p:cNvPr>
          <p:cNvSpPr/>
          <p:nvPr/>
        </p:nvSpPr>
        <p:spPr bwMode="gray">
          <a:xfrm>
            <a:off x="1798569" y="22273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9ACEA4-F2BC-4D28-9DA3-EAA9CF6CFC0A}"/>
              </a:ext>
            </a:extLst>
          </p:cNvPr>
          <p:cNvSpPr/>
          <p:nvPr/>
        </p:nvSpPr>
        <p:spPr bwMode="gray">
          <a:xfrm>
            <a:off x="2449190" y="1644400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B15988-052E-4D5D-A2BB-28EE769488E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 bwMode="gray">
          <a:xfrm>
            <a:off x="1397060" y="1147928"/>
            <a:ext cx="424346" cy="944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5CC55A-A2B2-47CA-8D14-36028A50EBD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 bwMode="gray">
          <a:xfrm flipH="1">
            <a:off x="664301" y="1312312"/>
            <a:ext cx="322671" cy="4001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417080-D56D-45C0-A7AD-8D6D200B59F7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 bwMode="gray">
          <a:xfrm>
            <a:off x="664301" y="2041260"/>
            <a:ext cx="291240" cy="997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464B4D-C9BF-43FE-9380-1DD9FC126097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 bwMode="gray">
          <a:xfrm flipH="1" flipV="1">
            <a:off x="1365629" y="2305441"/>
            <a:ext cx="432940" cy="15438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0DF2B7-6298-480C-811B-E86774A8BCE0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 bwMode="gray">
          <a:xfrm flipV="1">
            <a:off x="2208657" y="2109349"/>
            <a:ext cx="480757" cy="1860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C154E6-01AC-416E-95FB-42753713AD45}"/>
              </a:ext>
            </a:extLst>
          </p:cNvPr>
          <p:cNvCxnSpPr>
            <a:cxnSpLocks/>
            <a:stCxn id="11" idx="0"/>
            <a:endCxn id="9" idx="5"/>
          </p:cNvCxnSpPr>
          <p:nvPr/>
        </p:nvCxnSpPr>
        <p:spPr bwMode="gray">
          <a:xfrm flipH="1" flipV="1">
            <a:off x="2231494" y="1406741"/>
            <a:ext cx="457920" cy="23765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E3062-F21D-4687-AE79-CA839276B6ED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 bwMode="gray">
          <a:xfrm flipH="1" flipV="1">
            <a:off x="1326700" y="1312312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763F7-BDAB-4000-A29C-AF99BDE01D40}"/>
              </a:ext>
            </a:extLst>
          </p:cNvPr>
          <p:cNvCxnSpPr>
            <a:cxnSpLocks/>
            <a:stCxn id="8" idx="7"/>
            <a:endCxn id="9" idx="4"/>
          </p:cNvCxnSpPr>
          <p:nvPr/>
        </p:nvCxnSpPr>
        <p:spPr bwMode="gray">
          <a:xfrm flipV="1">
            <a:off x="1295269" y="1474831"/>
            <a:ext cx="766361" cy="6662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41FA28-9295-4E48-A858-A833A641CAAB}"/>
              </a:ext>
            </a:extLst>
          </p:cNvPr>
          <p:cNvSpPr txBox="1"/>
          <p:nvPr/>
        </p:nvSpPr>
        <p:spPr bwMode="gray">
          <a:xfrm>
            <a:off x="612536" y="1253630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4FB90D-077A-4D88-BCD2-50C560A223ED}"/>
              </a:ext>
            </a:extLst>
          </p:cNvPr>
          <p:cNvSpPr txBox="1"/>
          <p:nvPr/>
        </p:nvSpPr>
        <p:spPr bwMode="gray">
          <a:xfrm>
            <a:off x="1550289" y="82369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A6549-BEED-40C8-9ADA-E4FD5ECE48E9}"/>
              </a:ext>
            </a:extLst>
          </p:cNvPr>
          <p:cNvSpPr txBox="1"/>
          <p:nvPr/>
        </p:nvSpPr>
        <p:spPr bwMode="gray">
          <a:xfrm>
            <a:off x="389853" y="228981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9FC3-70D7-4396-887E-75B361E57B0E}"/>
              </a:ext>
            </a:extLst>
          </p:cNvPr>
          <p:cNvSpPr txBox="1"/>
          <p:nvPr/>
        </p:nvSpPr>
        <p:spPr bwMode="gray">
          <a:xfrm>
            <a:off x="1533375" y="258763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843DD6-B04F-4534-AE49-E707CC75441B}"/>
              </a:ext>
            </a:extLst>
          </p:cNvPr>
          <p:cNvSpPr txBox="1"/>
          <p:nvPr/>
        </p:nvSpPr>
        <p:spPr bwMode="gray">
          <a:xfrm>
            <a:off x="2484180" y="220833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956D31-52B6-4D88-911A-4C2A0FD3D9C9}"/>
              </a:ext>
            </a:extLst>
          </p:cNvPr>
          <p:cNvSpPr txBox="1"/>
          <p:nvPr/>
        </p:nvSpPr>
        <p:spPr bwMode="gray">
          <a:xfrm>
            <a:off x="2537014" y="117112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5DDFA9-BB66-48BA-91EE-ED58F7146903}"/>
              </a:ext>
            </a:extLst>
          </p:cNvPr>
          <p:cNvSpPr txBox="1"/>
          <p:nvPr/>
        </p:nvSpPr>
        <p:spPr bwMode="gray">
          <a:xfrm>
            <a:off x="1953862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DF1ADE-1B10-4ADF-9F6F-46E4DF021AA9}"/>
              </a:ext>
            </a:extLst>
          </p:cNvPr>
          <p:cNvSpPr txBox="1"/>
          <p:nvPr/>
        </p:nvSpPr>
        <p:spPr bwMode="gray">
          <a:xfrm>
            <a:off x="1351906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359EE62-5923-4F59-BB4B-F7218FC3FAE5}"/>
              </a:ext>
            </a:extLst>
          </p:cNvPr>
          <p:cNvSpPr/>
          <p:nvPr/>
        </p:nvSpPr>
        <p:spPr bwMode="gray">
          <a:xfrm>
            <a:off x="114102" y="860089"/>
            <a:ext cx="2305332" cy="1960745"/>
          </a:xfrm>
          <a:custGeom>
            <a:avLst/>
            <a:gdLst>
              <a:gd name="connsiteX0" fmla="*/ 12405 w 2305332"/>
              <a:gd name="connsiteY0" fmla="*/ 1226127 h 2251363"/>
              <a:gd name="connsiteX1" fmla="*/ 12405 w 2305332"/>
              <a:gd name="connsiteY1" fmla="*/ 1226127 h 2251363"/>
              <a:gd name="connsiteX2" fmla="*/ 19332 w 2305332"/>
              <a:gd name="connsiteY2" fmla="*/ 1108363 h 2251363"/>
              <a:gd name="connsiteX3" fmla="*/ 26259 w 2305332"/>
              <a:gd name="connsiteY3" fmla="*/ 1087582 h 2251363"/>
              <a:gd name="connsiteX4" fmla="*/ 33186 w 2305332"/>
              <a:gd name="connsiteY4" fmla="*/ 983672 h 2251363"/>
              <a:gd name="connsiteX5" fmla="*/ 47041 w 2305332"/>
              <a:gd name="connsiteY5" fmla="*/ 942109 h 2251363"/>
              <a:gd name="connsiteX6" fmla="*/ 67823 w 2305332"/>
              <a:gd name="connsiteY6" fmla="*/ 879763 h 2251363"/>
              <a:gd name="connsiteX7" fmla="*/ 88605 w 2305332"/>
              <a:gd name="connsiteY7" fmla="*/ 831272 h 2251363"/>
              <a:gd name="connsiteX8" fmla="*/ 95532 w 2305332"/>
              <a:gd name="connsiteY8" fmla="*/ 810491 h 2251363"/>
              <a:gd name="connsiteX9" fmla="*/ 102459 w 2305332"/>
              <a:gd name="connsiteY9" fmla="*/ 782782 h 2251363"/>
              <a:gd name="connsiteX10" fmla="*/ 123241 w 2305332"/>
              <a:gd name="connsiteY10" fmla="*/ 768927 h 2251363"/>
              <a:gd name="connsiteX11" fmla="*/ 130168 w 2305332"/>
              <a:gd name="connsiteY11" fmla="*/ 706582 h 2251363"/>
              <a:gd name="connsiteX12" fmla="*/ 137095 w 2305332"/>
              <a:gd name="connsiteY12" fmla="*/ 685800 h 2251363"/>
              <a:gd name="connsiteX13" fmla="*/ 144023 w 2305332"/>
              <a:gd name="connsiteY13" fmla="*/ 602672 h 2251363"/>
              <a:gd name="connsiteX14" fmla="*/ 150950 w 2305332"/>
              <a:gd name="connsiteY14" fmla="*/ 554182 h 2251363"/>
              <a:gd name="connsiteX15" fmla="*/ 185586 w 2305332"/>
              <a:gd name="connsiteY15" fmla="*/ 498763 h 2251363"/>
              <a:gd name="connsiteX16" fmla="*/ 220223 w 2305332"/>
              <a:gd name="connsiteY16" fmla="*/ 450272 h 2251363"/>
              <a:gd name="connsiteX17" fmla="*/ 234077 w 2305332"/>
              <a:gd name="connsiteY17" fmla="*/ 429491 h 2251363"/>
              <a:gd name="connsiteX18" fmla="*/ 254859 w 2305332"/>
              <a:gd name="connsiteY18" fmla="*/ 415636 h 2251363"/>
              <a:gd name="connsiteX19" fmla="*/ 310277 w 2305332"/>
              <a:gd name="connsiteY19" fmla="*/ 394854 h 2251363"/>
              <a:gd name="connsiteX20" fmla="*/ 372623 w 2305332"/>
              <a:gd name="connsiteY20" fmla="*/ 387927 h 2251363"/>
              <a:gd name="connsiteX21" fmla="*/ 455750 w 2305332"/>
              <a:gd name="connsiteY21" fmla="*/ 374072 h 2251363"/>
              <a:gd name="connsiteX22" fmla="*/ 497314 w 2305332"/>
              <a:gd name="connsiteY22" fmla="*/ 360218 h 2251363"/>
              <a:gd name="connsiteX23" fmla="*/ 566586 w 2305332"/>
              <a:gd name="connsiteY23" fmla="*/ 318654 h 2251363"/>
              <a:gd name="connsiteX24" fmla="*/ 580441 w 2305332"/>
              <a:gd name="connsiteY24" fmla="*/ 270163 h 2251363"/>
              <a:gd name="connsiteX25" fmla="*/ 601223 w 2305332"/>
              <a:gd name="connsiteY25" fmla="*/ 256309 h 2251363"/>
              <a:gd name="connsiteX26" fmla="*/ 628932 w 2305332"/>
              <a:gd name="connsiteY26" fmla="*/ 214745 h 2251363"/>
              <a:gd name="connsiteX27" fmla="*/ 642786 w 2305332"/>
              <a:gd name="connsiteY27" fmla="*/ 166254 h 2251363"/>
              <a:gd name="connsiteX28" fmla="*/ 670495 w 2305332"/>
              <a:gd name="connsiteY28" fmla="*/ 124691 h 2251363"/>
              <a:gd name="connsiteX29" fmla="*/ 691277 w 2305332"/>
              <a:gd name="connsiteY29" fmla="*/ 110836 h 2251363"/>
              <a:gd name="connsiteX30" fmla="*/ 732841 w 2305332"/>
              <a:gd name="connsiteY30" fmla="*/ 69272 h 2251363"/>
              <a:gd name="connsiteX31" fmla="*/ 753623 w 2305332"/>
              <a:gd name="connsiteY31" fmla="*/ 62345 h 2251363"/>
              <a:gd name="connsiteX32" fmla="*/ 774405 w 2305332"/>
              <a:gd name="connsiteY32" fmla="*/ 48491 h 2251363"/>
              <a:gd name="connsiteX33" fmla="*/ 815968 w 2305332"/>
              <a:gd name="connsiteY33" fmla="*/ 41563 h 2251363"/>
              <a:gd name="connsiteX34" fmla="*/ 843677 w 2305332"/>
              <a:gd name="connsiteY34" fmla="*/ 13854 h 2251363"/>
              <a:gd name="connsiteX35" fmla="*/ 871386 w 2305332"/>
              <a:gd name="connsiteY35" fmla="*/ 6927 h 2251363"/>
              <a:gd name="connsiteX36" fmla="*/ 933732 w 2305332"/>
              <a:gd name="connsiteY36" fmla="*/ 0 h 2251363"/>
              <a:gd name="connsiteX37" fmla="*/ 1203895 w 2305332"/>
              <a:gd name="connsiteY37" fmla="*/ 6927 h 2251363"/>
              <a:gd name="connsiteX38" fmla="*/ 1245459 w 2305332"/>
              <a:gd name="connsiteY38" fmla="*/ 20782 h 2251363"/>
              <a:gd name="connsiteX39" fmla="*/ 1259314 w 2305332"/>
              <a:gd name="connsiteY39" fmla="*/ 41563 h 2251363"/>
              <a:gd name="connsiteX40" fmla="*/ 1280095 w 2305332"/>
              <a:gd name="connsiteY40" fmla="*/ 55418 h 2251363"/>
              <a:gd name="connsiteX41" fmla="*/ 1307805 w 2305332"/>
              <a:gd name="connsiteY41" fmla="*/ 96982 h 2251363"/>
              <a:gd name="connsiteX42" fmla="*/ 1321659 w 2305332"/>
              <a:gd name="connsiteY42" fmla="*/ 117763 h 2251363"/>
              <a:gd name="connsiteX43" fmla="*/ 1328586 w 2305332"/>
              <a:gd name="connsiteY43" fmla="*/ 138545 h 2251363"/>
              <a:gd name="connsiteX44" fmla="*/ 1356295 w 2305332"/>
              <a:gd name="connsiteY44" fmla="*/ 187036 h 2251363"/>
              <a:gd name="connsiteX45" fmla="*/ 1390932 w 2305332"/>
              <a:gd name="connsiteY45" fmla="*/ 235527 h 2251363"/>
              <a:gd name="connsiteX46" fmla="*/ 1397859 w 2305332"/>
              <a:gd name="connsiteY46" fmla="*/ 256309 h 2251363"/>
              <a:gd name="connsiteX47" fmla="*/ 1439423 w 2305332"/>
              <a:gd name="connsiteY47" fmla="*/ 290945 h 2251363"/>
              <a:gd name="connsiteX48" fmla="*/ 1467132 w 2305332"/>
              <a:gd name="connsiteY48" fmla="*/ 367145 h 2251363"/>
              <a:gd name="connsiteX49" fmla="*/ 1480986 w 2305332"/>
              <a:gd name="connsiteY49" fmla="*/ 429491 h 2251363"/>
              <a:gd name="connsiteX50" fmla="*/ 1501768 w 2305332"/>
              <a:gd name="connsiteY50" fmla="*/ 498763 h 2251363"/>
              <a:gd name="connsiteX51" fmla="*/ 1508695 w 2305332"/>
              <a:gd name="connsiteY51" fmla="*/ 554182 h 2251363"/>
              <a:gd name="connsiteX52" fmla="*/ 1515623 w 2305332"/>
              <a:gd name="connsiteY52" fmla="*/ 574963 h 2251363"/>
              <a:gd name="connsiteX53" fmla="*/ 1536405 w 2305332"/>
              <a:gd name="connsiteY53" fmla="*/ 630382 h 2251363"/>
              <a:gd name="connsiteX54" fmla="*/ 1543332 w 2305332"/>
              <a:gd name="connsiteY54" fmla="*/ 727363 h 2251363"/>
              <a:gd name="connsiteX55" fmla="*/ 1550259 w 2305332"/>
              <a:gd name="connsiteY55" fmla="*/ 748145 h 2251363"/>
              <a:gd name="connsiteX56" fmla="*/ 1564114 w 2305332"/>
              <a:gd name="connsiteY56" fmla="*/ 831272 h 2251363"/>
              <a:gd name="connsiteX57" fmla="*/ 1571041 w 2305332"/>
              <a:gd name="connsiteY57" fmla="*/ 852054 h 2251363"/>
              <a:gd name="connsiteX58" fmla="*/ 1598750 w 2305332"/>
              <a:gd name="connsiteY58" fmla="*/ 921327 h 2251363"/>
              <a:gd name="connsiteX59" fmla="*/ 1619532 w 2305332"/>
              <a:gd name="connsiteY59" fmla="*/ 935182 h 2251363"/>
              <a:gd name="connsiteX60" fmla="*/ 1640314 w 2305332"/>
              <a:gd name="connsiteY60" fmla="*/ 1018309 h 2251363"/>
              <a:gd name="connsiteX61" fmla="*/ 1654168 w 2305332"/>
              <a:gd name="connsiteY61" fmla="*/ 1039091 h 2251363"/>
              <a:gd name="connsiteX62" fmla="*/ 1661095 w 2305332"/>
              <a:gd name="connsiteY62" fmla="*/ 1059872 h 2251363"/>
              <a:gd name="connsiteX63" fmla="*/ 1681877 w 2305332"/>
              <a:gd name="connsiteY63" fmla="*/ 1080654 h 2251363"/>
              <a:gd name="connsiteX64" fmla="*/ 1695732 w 2305332"/>
              <a:gd name="connsiteY64" fmla="*/ 1101436 h 2251363"/>
              <a:gd name="connsiteX65" fmla="*/ 1737295 w 2305332"/>
              <a:gd name="connsiteY65" fmla="*/ 1129145 h 2251363"/>
              <a:gd name="connsiteX66" fmla="*/ 1758077 w 2305332"/>
              <a:gd name="connsiteY66" fmla="*/ 1163782 h 2251363"/>
              <a:gd name="connsiteX67" fmla="*/ 1785786 w 2305332"/>
              <a:gd name="connsiteY67" fmla="*/ 1177636 h 2251363"/>
              <a:gd name="connsiteX68" fmla="*/ 1806568 w 2305332"/>
              <a:gd name="connsiteY68" fmla="*/ 1191491 h 2251363"/>
              <a:gd name="connsiteX69" fmla="*/ 1813495 w 2305332"/>
              <a:gd name="connsiteY69" fmla="*/ 1212272 h 2251363"/>
              <a:gd name="connsiteX70" fmla="*/ 1855059 w 2305332"/>
              <a:gd name="connsiteY70" fmla="*/ 1239982 h 2251363"/>
              <a:gd name="connsiteX71" fmla="*/ 1889695 w 2305332"/>
              <a:gd name="connsiteY71" fmla="*/ 1288472 h 2251363"/>
              <a:gd name="connsiteX72" fmla="*/ 1931259 w 2305332"/>
              <a:gd name="connsiteY72" fmla="*/ 1316182 h 2251363"/>
              <a:gd name="connsiteX73" fmla="*/ 1945114 w 2305332"/>
              <a:gd name="connsiteY73" fmla="*/ 1336963 h 2251363"/>
              <a:gd name="connsiteX74" fmla="*/ 1986677 w 2305332"/>
              <a:gd name="connsiteY74" fmla="*/ 1364672 h 2251363"/>
              <a:gd name="connsiteX75" fmla="*/ 2000532 w 2305332"/>
              <a:gd name="connsiteY75" fmla="*/ 1385454 h 2251363"/>
              <a:gd name="connsiteX76" fmla="*/ 2028241 w 2305332"/>
              <a:gd name="connsiteY76" fmla="*/ 1392382 h 2251363"/>
              <a:gd name="connsiteX77" fmla="*/ 2049023 w 2305332"/>
              <a:gd name="connsiteY77" fmla="*/ 1399309 h 2251363"/>
              <a:gd name="connsiteX78" fmla="*/ 2076732 w 2305332"/>
              <a:gd name="connsiteY78" fmla="*/ 1413163 h 2251363"/>
              <a:gd name="connsiteX79" fmla="*/ 2132150 w 2305332"/>
              <a:gd name="connsiteY79" fmla="*/ 1427018 h 2251363"/>
              <a:gd name="connsiteX80" fmla="*/ 2152932 w 2305332"/>
              <a:gd name="connsiteY80" fmla="*/ 1440872 h 2251363"/>
              <a:gd name="connsiteX81" fmla="*/ 2166786 w 2305332"/>
              <a:gd name="connsiteY81" fmla="*/ 1461654 h 2251363"/>
              <a:gd name="connsiteX82" fmla="*/ 2187568 w 2305332"/>
              <a:gd name="connsiteY82" fmla="*/ 1468582 h 2251363"/>
              <a:gd name="connsiteX83" fmla="*/ 2215277 w 2305332"/>
              <a:gd name="connsiteY83" fmla="*/ 1524000 h 2251363"/>
              <a:gd name="connsiteX84" fmla="*/ 2222205 w 2305332"/>
              <a:gd name="connsiteY84" fmla="*/ 1544782 h 2251363"/>
              <a:gd name="connsiteX85" fmla="*/ 2263768 w 2305332"/>
              <a:gd name="connsiteY85" fmla="*/ 1586345 h 2251363"/>
              <a:gd name="connsiteX86" fmla="*/ 2270695 w 2305332"/>
              <a:gd name="connsiteY86" fmla="*/ 1620982 h 2251363"/>
              <a:gd name="connsiteX87" fmla="*/ 2305332 w 2305332"/>
              <a:gd name="connsiteY87" fmla="*/ 1669472 h 2251363"/>
              <a:gd name="connsiteX88" fmla="*/ 2291477 w 2305332"/>
              <a:gd name="connsiteY88" fmla="*/ 1828800 h 2251363"/>
              <a:gd name="connsiteX89" fmla="*/ 2277623 w 2305332"/>
              <a:gd name="connsiteY89" fmla="*/ 1849582 h 2251363"/>
              <a:gd name="connsiteX90" fmla="*/ 2270695 w 2305332"/>
              <a:gd name="connsiteY90" fmla="*/ 1870363 h 2251363"/>
              <a:gd name="connsiteX91" fmla="*/ 2256841 w 2305332"/>
              <a:gd name="connsiteY91" fmla="*/ 1918854 h 2251363"/>
              <a:gd name="connsiteX92" fmla="*/ 2242986 w 2305332"/>
              <a:gd name="connsiteY92" fmla="*/ 1946563 h 2251363"/>
              <a:gd name="connsiteX93" fmla="*/ 2222205 w 2305332"/>
              <a:gd name="connsiteY93" fmla="*/ 1953491 h 2251363"/>
              <a:gd name="connsiteX94" fmla="*/ 2187568 w 2305332"/>
              <a:gd name="connsiteY94" fmla="*/ 2001982 h 2251363"/>
              <a:gd name="connsiteX95" fmla="*/ 2159859 w 2305332"/>
              <a:gd name="connsiteY95" fmla="*/ 2043545 h 2251363"/>
              <a:gd name="connsiteX96" fmla="*/ 2146005 w 2305332"/>
              <a:gd name="connsiteY96" fmla="*/ 2064327 h 2251363"/>
              <a:gd name="connsiteX97" fmla="*/ 2118295 w 2305332"/>
              <a:gd name="connsiteY97" fmla="*/ 2085109 h 2251363"/>
              <a:gd name="connsiteX98" fmla="*/ 2111368 w 2305332"/>
              <a:gd name="connsiteY98" fmla="*/ 2105891 h 2251363"/>
              <a:gd name="connsiteX99" fmla="*/ 2083659 w 2305332"/>
              <a:gd name="connsiteY99" fmla="*/ 2182091 h 2251363"/>
              <a:gd name="connsiteX100" fmla="*/ 2062877 w 2305332"/>
              <a:gd name="connsiteY100" fmla="*/ 2195945 h 2251363"/>
              <a:gd name="connsiteX101" fmla="*/ 2042095 w 2305332"/>
              <a:gd name="connsiteY101" fmla="*/ 2202872 h 2251363"/>
              <a:gd name="connsiteX102" fmla="*/ 1993605 w 2305332"/>
              <a:gd name="connsiteY102" fmla="*/ 2230582 h 2251363"/>
              <a:gd name="connsiteX103" fmla="*/ 1972823 w 2305332"/>
              <a:gd name="connsiteY103" fmla="*/ 2237509 h 2251363"/>
              <a:gd name="connsiteX104" fmla="*/ 1889695 w 2305332"/>
              <a:gd name="connsiteY104" fmla="*/ 2251363 h 2251363"/>
              <a:gd name="connsiteX105" fmla="*/ 1141550 w 2305332"/>
              <a:gd name="connsiteY105" fmla="*/ 2244436 h 2251363"/>
              <a:gd name="connsiteX106" fmla="*/ 1058423 w 2305332"/>
              <a:gd name="connsiteY106" fmla="*/ 2223654 h 2251363"/>
              <a:gd name="connsiteX107" fmla="*/ 635859 w 2305332"/>
              <a:gd name="connsiteY107" fmla="*/ 2216727 h 2251363"/>
              <a:gd name="connsiteX108" fmla="*/ 615077 w 2305332"/>
              <a:gd name="connsiteY108" fmla="*/ 2195945 h 2251363"/>
              <a:gd name="connsiteX109" fmla="*/ 594295 w 2305332"/>
              <a:gd name="connsiteY109" fmla="*/ 2182091 h 2251363"/>
              <a:gd name="connsiteX110" fmla="*/ 580441 w 2305332"/>
              <a:gd name="connsiteY110" fmla="*/ 2161309 h 2251363"/>
              <a:gd name="connsiteX111" fmla="*/ 545805 w 2305332"/>
              <a:gd name="connsiteY111" fmla="*/ 2112818 h 2251363"/>
              <a:gd name="connsiteX112" fmla="*/ 518095 w 2305332"/>
              <a:gd name="connsiteY112" fmla="*/ 2036618 h 2251363"/>
              <a:gd name="connsiteX113" fmla="*/ 497314 w 2305332"/>
              <a:gd name="connsiteY113" fmla="*/ 2015836 h 2251363"/>
              <a:gd name="connsiteX114" fmla="*/ 448823 w 2305332"/>
              <a:gd name="connsiteY114" fmla="*/ 1967345 h 2251363"/>
              <a:gd name="connsiteX115" fmla="*/ 386477 w 2305332"/>
              <a:gd name="connsiteY115" fmla="*/ 1905000 h 2251363"/>
              <a:gd name="connsiteX116" fmla="*/ 365695 w 2305332"/>
              <a:gd name="connsiteY116" fmla="*/ 1898072 h 2251363"/>
              <a:gd name="connsiteX117" fmla="*/ 351841 w 2305332"/>
              <a:gd name="connsiteY117" fmla="*/ 1877291 h 2251363"/>
              <a:gd name="connsiteX118" fmla="*/ 310277 w 2305332"/>
              <a:gd name="connsiteY118" fmla="*/ 1856509 h 2251363"/>
              <a:gd name="connsiteX119" fmla="*/ 275641 w 2305332"/>
              <a:gd name="connsiteY119" fmla="*/ 1835727 h 2251363"/>
              <a:gd name="connsiteX120" fmla="*/ 247932 w 2305332"/>
              <a:gd name="connsiteY120" fmla="*/ 1780309 h 2251363"/>
              <a:gd name="connsiteX121" fmla="*/ 220223 w 2305332"/>
              <a:gd name="connsiteY121" fmla="*/ 1731818 h 2251363"/>
              <a:gd name="connsiteX122" fmla="*/ 213295 w 2305332"/>
              <a:gd name="connsiteY122" fmla="*/ 1704109 h 2251363"/>
              <a:gd name="connsiteX123" fmla="*/ 206368 w 2305332"/>
              <a:gd name="connsiteY123" fmla="*/ 1648691 h 2251363"/>
              <a:gd name="connsiteX124" fmla="*/ 199441 w 2305332"/>
              <a:gd name="connsiteY124" fmla="*/ 1627909 h 2251363"/>
              <a:gd name="connsiteX125" fmla="*/ 192514 w 2305332"/>
              <a:gd name="connsiteY125" fmla="*/ 1579418 h 2251363"/>
              <a:gd name="connsiteX126" fmla="*/ 185586 w 2305332"/>
              <a:gd name="connsiteY126" fmla="*/ 1517072 h 2251363"/>
              <a:gd name="connsiteX127" fmla="*/ 164805 w 2305332"/>
              <a:gd name="connsiteY127" fmla="*/ 1461654 h 2251363"/>
              <a:gd name="connsiteX128" fmla="*/ 137095 w 2305332"/>
              <a:gd name="connsiteY128" fmla="*/ 1420091 h 2251363"/>
              <a:gd name="connsiteX129" fmla="*/ 109386 w 2305332"/>
              <a:gd name="connsiteY129" fmla="*/ 1406236 h 2251363"/>
              <a:gd name="connsiteX130" fmla="*/ 53968 w 2305332"/>
              <a:gd name="connsiteY130" fmla="*/ 1350818 h 2251363"/>
              <a:gd name="connsiteX131" fmla="*/ 40114 w 2305332"/>
              <a:gd name="connsiteY131" fmla="*/ 1323109 h 2251363"/>
              <a:gd name="connsiteX132" fmla="*/ 33186 w 2305332"/>
              <a:gd name="connsiteY132" fmla="*/ 1288472 h 2251363"/>
              <a:gd name="connsiteX133" fmla="*/ 12405 w 2305332"/>
              <a:gd name="connsiteY133" fmla="*/ 1267691 h 2251363"/>
              <a:gd name="connsiteX134" fmla="*/ 5477 w 2305332"/>
              <a:gd name="connsiteY134" fmla="*/ 1239982 h 2251363"/>
              <a:gd name="connsiteX135" fmla="*/ 12405 w 2305332"/>
              <a:gd name="connsiteY135" fmla="*/ 1226127 h 225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05332" h="2251363">
                <a:moveTo>
                  <a:pt x="12405" y="1226127"/>
                </a:moveTo>
                <a:lnTo>
                  <a:pt x="12405" y="1226127"/>
                </a:lnTo>
                <a:cubicBezTo>
                  <a:pt x="14714" y="1186872"/>
                  <a:pt x="15419" y="1147490"/>
                  <a:pt x="19332" y="1108363"/>
                </a:cubicBezTo>
                <a:cubicBezTo>
                  <a:pt x="20059" y="1101098"/>
                  <a:pt x="25453" y="1094839"/>
                  <a:pt x="26259" y="1087582"/>
                </a:cubicBezTo>
                <a:cubicBezTo>
                  <a:pt x="30092" y="1053081"/>
                  <a:pt x="28277" y="1018037"/>
                  <a:pt x="33186" y="983672"/>
                </a:cubicBezTo>
                <a:cubicBezTo>
                  <a:pt x="35251" y="969215"/>
                  <a:pt x="44177" y="956429"/>
                  <a:pt x="47041" y="942109"/>
                </a:cubicBezTo>
                <a:cubicBezTo>
                  <a:pt x="55993" y="897346"/>
                  <a:pt x="48702" y="918003"/>
                  <a:pt x="67823" y="879763"/>
                </a:cubicBezTo>
                <a:cubicBezTo>
                  <a:pt x="82239" y="822096"/>
                  <a:pt x="64685" y="879110"/>
                  <a:pt x="88605" y="831272"/>
                </a:cubicBezTo>
                <a:cubicBezTo>
                  <a:pt x="91870" y="824741"/>
                  <a:pt x="93526" y="817512"/>
                  <a:pt x="95532" y="810491"/>
                </a:cubicBezTo>
                <a:cubicBezTo>
                  <a:pt x="98147" y="801337"/>
                  <a:pt x="97178" y="790704"/>
                  <a:pt x="102459" y="782782"/>
                </a:cubicBezTo>
                <a:cubicBezTo>
                  <a:pt x="107077" y="775855"/>
                  <a:pt x="116314" y="773545"/>
                  <a:pt x="123241" y="768927"/>
                </a:cubicBezTo>
                <a:cubicBezTo>
                  <a:pt x="125550" y="748145"/>
                  <a:pt x="126731" y="727207"/>
                  <a:pt x="130168" y="706582"/>
                </a:cubicBezTo>
                <a:cubicBezTo>
                  <a:pt x="131368" y="699379"/>
                  <a:pt x="136130" y="693038"/>
                  <a:pt x="137095" y="685800"/>
                </a:cubicBezTo>
                <a:cubicBezTo>
                  <a:pt x="140770" y="658239"/>
                  <a:pt x="141112" y="630325"/>
                  <a:pt x="144023" y="602672"/>
                </a:cubicBezTo>
                <a:cubicBezTo>
                  <a:pt x="145732" y="586434"/>
                  <a:pt x="144886" y="569342"/>
                  <a:pt x="150950" y="554182"/>
                </a:cubicBezTo>
                <a:cubicBezTo>
                  <a:pt x="159040" y="533956"/>
                  <a:pt x="178697" y="519429"/>
                  <a:pt x="185586" y="498763"/>
                </a:cubicBezTo>
                <a:cubicBezTo>
                  <a:pt x="201750" y="450273"/>
                  <a:pt x="185587" y="461819"/>
                  <a:pt x="220223" y="450272"/>
                </a:cubicBezTo>
                <a:cubicBezTo>
                  <a:pt x="224841" y="443345"/>
                  <a:pt x="228190" y="435378"/>
                  <a:pt x="234077" y="429491"/>
                </a:cubicBezTo>
                <a:cubicBezTo>
                  <a:pt x="239964" y="423604"/>
                  <a:pt x="247412" y="419359"/>
                  <a:pt x="254859" y="415636"/>
                </a:cubicBezTo>
                <a:cubicBezTo>
                  <a:pt x="256105" y="415013"/>
                  <a:pt x="301288" y="396352"/>
                  <a:pt x="310277" y="394854"/>
                </a:cubicBezTo>
                <a:cubicBezTo>
                  <a:pt x="330902" y="391416"/>
                  <a:pt x="351841" y="390236"/>
                  <a:pt x="372623" y="387927"/>
                </a:cubicBezTo>
                <a:cubicBezTo>
                  <a:pt x="429446" y="368987"/>
                  <a:pt x="339745" y="397273"/>
                  <a:pt x="455750" y="374072"/>
                </a:cubicBezTo>
                <a:cubicBezTo>
                  <a:pt x="470070" y="371208"/>
                  <a:pt x="497314" y="360218"/>
                  <a:pt x="497314" y="360218"/>
                </a:cubicBezTo>
                <a:cubicBezTo>
                  <a:pt x="547469" y="326781"/>
                  <a:pt x="523984" y="339956"/>
                  <a:pt x="566586" y="318654"/>
                </a:cubicBezTo>
                <a:cubicBezTo>
                  <a:pt x="567038" y="316847"/>
                  <a:pt x="576829" y="274678"/>
                  <a:pt x="580441" y="270163"/>
                </a:cubicBezTo>
                <a:cubicBezTo>
                  <a:pt x="585642" y="263662"/>
                  <a:pt x="594296" y="260927"/>
                  <a:pt x="601223" y="256309"/>
                </a:cubicBezTo>
                <a:cubicBezTo>
                  <a:pt x="610459" y="242454"/>
                  <a:pt x="624894" y="230899"/>
                  <a:pt x="628932" y="214745"/>
                </a:cubicBezTo>
                <a:cubicBezTo>
                  <a:pt x="630562" y="208224"/>
                  <a:pt x="638269" y="174384"/>
                  <a:pt x="642786" y="166254"/>
                </a:cubicBezTo>
                <a:cubicBezTo>
                  <a:pt x="650872" y="151698"/>
                  <a:pt x="656641" y="133927"/>
                  <a:pt x="670495" y="124691"/>
                </a:cubicBezTo>
                <a:lnTo>
                  <a:pt x="691277" y="110836"/>
                </a:lnTo>
                <a:cubicBezTo>
                  <a:pt x="706770" y="87598"/>
                  <a:pt x="705082" y="85134"/>
                  <a:pt x="732841" y="69272"/>
                </a:cubicBezTo>
                <a:cubicBezTo>
                  <a:pt x="739181" y="65649"/>
                  <a:pt x="747092" y="65610"/>
                  <a:pt x="753623" y="62345"/>
                </a:cubicBezTo>
                <a:cubicBezTo>
                  <a:pt x="761070" y="58622"/>
                  <a:pt x="766507" y="51124"/>
                  <a:pt x="774405" y="48491"/>
                </a:cubicBezTo>
                <a:cubicBezTo>
                  <a:pt x="787730" y="44049"/>
                  <a:pt x="802114" y="43872"/>
                  <a:pt x="815968" y="41563"/>
                </a:cubicBezTo>
                <a:cubicBezTo>
                  <a:pt x="825204" y="32327"/>
                  <a:pt x="832600" y="20777"/>
                  <a:pt x="843677" y="13854"/>
                </a:cubicBezTo>
                <a:cubicBezTo>
                  <a:pt x="851750" y="8808"/>
                  <a:pt x="861976" y="8375"/>
                  <a:pt x="871386" y="6927"/>
                </a:cubicBezTo>
                <a:cubicBezTo>
                  <a:pt x="892053" y="3748"/>
                  <a:pt x="912950" y="2309"/>
                  <a:pt x="933732" y="0"/>
                </a:cubicBezTo>
                <a:cubicBezTo>
                  <a:pt x="1023786" y="2309"/>
                  <a:pt x="1114011" y="935"/>
                  <a:pt x="1203895" y="6927"/>
                </a:cubicBezTo>
                <a:cubicBezTo>
                  <a:pt x="1218467" y="7898"/>
                  <a:pt x="1233075" y="13042"/>
                  <a:pt x="1245459" y="20782"/>
                </a:cubicBezTo>
                <a:cubicBezTo>
                  <a:pt x="1252519" y="25194"/>
                  <a:pt x="1253427" y="35676"/>
                  <a:pt x="1259314" y="41563"/>
                </a:cubicBezTo>
                <a:cubicBezTo>
                  <a:pt x="1265201" y="47450"/>
                  <a:pt x="1273168" y="50800"/>
                  <a:pt x="1280095" y="55418"/>
                </a:cubicBezTo>
                <a:lnTo>
                  <a:pt x="1307805" y="96982"/>
                </a:lnTo>
                <a:lnTo>
                  <a:pt x="1321659" y="117763"/>
                </a:lnTo>
                <a:cubicBezTo>
                  <a:pt x="1323968" y="124690"/>
                  <a:pt x="1325320" y="132014"/>
                  <a:pt x="1328586" y="138545"/>
                </a:cubicBezTo>
                <a:cubicBezTo>
                  <a:pt x="1353584" y="188540"/>
                  <a:pt x="1332002" y="126304"/>
                  <a:pt x="1356295" y="187036"/>
                </a:cubicBezTo>
                <a:cubicBezTo>
                  <a:pt x="1376189" y="236770"/>
                  <a:pt x="1354431" y="223360"/>
                  <a:pt x="1390932" y="235527"/>
                </a:cubicBezTo>
                <a:cubicBezTo>
                  <a:pt x="1393241" y="242454"/>
                  <a:pt x="1393809" y="250233"/>
                  <a:pt x="1397859" y="256309"/>
                </a:cubicBezTo>
                <a:cubicBezTo>
                  <a:pt x="1408527" y="272311"/>
                  <a:pt x="1424088" y="280722"/>
                  <a:pt x="1439423" y="290945"/>
                </a:cubicBezTo>
                <a:cubicBezTo>
                  <a:pt x="1468464" y="334509"/>
                  <a:pt x="1440678" y="287780"/>
                  <a:pt x="1467132" y="367145"/>
                </a:cubicBezTo>
                <a:cubicBezTo>
                  <a:pt x="1483784" y="417102"/>
                  <a:pt x="1462696" y="350236"/>
                  <a:pt x="1480986" y="429491"/>
                </a:cubicBezTo>
                <a:cubicBezTo>
                  <a:pt x="1486933" y="455260"/>
                  <a:pt x="1493831" y="474953"/>
                  <a:pt x="1501768" y="498763"/>
                </a:cubicBezTo>
                <a:cubicBezTo>
                  <a:pt x="1504077" y="517236"/>
                  <a:pt x="1505365" y="535866"/>
                  <a:pt x="1508695" y="554182"/>
                </a:cubicBezTo>
                <a:cubicBezTo>
                  <a:pt x="1510001" y="561366"/>
                  <a:pt x="1513059" y="568126"/>
                  <a:pt x="1515623" y="574963"/>
                </a:cubicBezTo>
                <a:cubicBezTo>
                  <a:pt x="1540469" y="641219"/>
                  <a:pt x="1520682" y="583217"/>
                  <a:pt x="1536405" y="630382"/>
                </a:cubicBezTo>
                <a:cubicBezTo>
                  <a:pt x="1538714" y="662709"/>
                  <a:pt x="1539545" y="695176"/>
                  <a:pt x="1543332" y="727363"/>
                </a:cubicBezTo>
                <a:cubicBezTo>
                  <a:pt x="1544185" y="734615"/>
                  <a:pt x="1548827" y="740985"/>
                  <a:pt x="1550259" y="748145"/>
                </a:cubicBezTo>
                <a:cubicBezTo>
                  <a:pt x="1555768" y="775691"/>
                  <a:pt x="1558605" y="803726"/>
                  <a:pt x="1564114" y="831272"/>
                </a:cubicBezTo>
                <a:cubicBezTo>
                  <a:pt x="1565546" y="838432"/>
                  <a:pt x="1569035" y="845033"/>
                  <a:pt x="1571041" y="852054"/>
                </a:cubicBezTo>
                <a:cubicBezTo>
                  <a:pt x="1577814" y="875762"/>
                  <a:pt x="1580201" y="902778"/>
                  <a:pt x="1598750" y="921327"/>
                </a:cubicBezTo>
                <a:cubicBezTo>
                  <a:pt x="1604637" y="927214"/>
                  <a:pt x="1612605" y="930564"/>
                  <a:pt x="1619532" y="935182"/>
                </a:cubicBezTo>
                <a:cubicBezTo>
                  <a:pt x="1651233" y="982733"/>
                  <a:pt x="1616774" y="924150"/>
                  <a:pt x="1640314" y="1018309"/>
                </a:cubicBezTo>
                <a:cubicBezTo>
                  <a:pt x="1642333" y="1026386"/>
                  <a:pt x="1650445" y="1031644"/>
                  <a:pt x="1654168" y="1039091"/>
                </a:cubicBezTo>
                <a:cubicBezTo>
                  <a:pt x="1657433" y="1045622"/>
                  <a:pt x="1657045" y="1053797"/>
                  <a:pt x="1661095" y="1059872"/>
                </a:cubicBezTo>
                <a:cubicBezTo>
                  <a:pt x="1666529" y="1068023"/>
                  <a:pt x="1675605" y="1073128"/>
                  <a:pt x="1681877" y="1080654"/>
                </a:cubicBezTo>
                <a:cubicBezTo>
                  <a:pt x="1687207" y="1087050"/>
                  <a:pt x="1689466" y="1095953"/>
                  <a:pt x="1695732" y="1101436"/>
                </a:cubicBezTo>
                <a:cubicBezTo>
                  <a:pt x="1708263" y="1112401"/>
                  <a:pt x="1737295" y="1129145"/>
                  <a:pt x="1737295" y="1129145"/>
                </a:cubicBezTo>
                <a:cubicBezTo>
                  <a:pt x="1744222" y="1140691"/>
                  <a:pt x="1748556" y="1154261"/>
                  <a:pt x="1758077" y="1163782"/>
                </a:cubicBezTo>
                <a:cubicBezTo>
                  <a:pt x="1765379" y="1171084"/>
                  <a:pt x="1776820" y="1172513"/>
                  <a:pt x="1785786" y="1177636"/>
                </a:cubicBezTo>
                <a:cubicBezTo>
                  <a:pt x="1793015" y="1181767"/>
                  <a:pt x="1799641" y="1186873"/>
                  <a:pt x="1806568" y="1191491"/>
                </a:cubicBezTo>
                <a:cubicBezTo>
                  <a:pt x="1808877" y="1198418"/>
                  <a:pt x="1808332" y="1207109"/>
                  <a:pt x="1813495" y="1212272"/>
                </a:cubicBezTo>
                <a:cubicBezTo>
                  <a:pt x="1825269" y="1224046"/>
                  <a:pt x="1855059" y="1239982"/>
                  <a:pt x="1855059" y="1239982"/>
                </a:cubicBezTo>
                <a:cubicBezTo>
                  <a:pt x="1867913" y="1265688"/>
                  <a:pt x="1866718" y="1270601"/>
                  <a:pt x="1889695" y="1288472"/>
                </a:cubicBezTo>
                <a:cubicBezTo>
                  <a:pt x="1902839" y="1298695"/>
                  <a:pt x="1931259" y="1316182"/>
                  <a:pt x="1931259" y="1316182"/>
                </a:cubicBezTo>
                <a:cubicBezTo>
                  <a:pt x="1935877" y="1323109"/>
                  <a:pt x="1938848" y="1331481"/>
                  <a:pt x="1945114" y="1336963"/>
                </a:cubicBezTo>
                <a:cubicBezTo>
                  <a:pt x="1957645" y="1347928"/>
                  <a:pt x="1986677" y="1364672"/>
                  <a:pt x="1986677" y="1364672"/>
                </a:cubicBezTo>
                <a:cubicBezTo>
                  <a:pt x="1991295" y="1371599"/>
                  <a:pt x="1993605" y="1380836"/>
                  <a:pt x="2000532" y="1385454"/>
                </a:cubicBezTo>
                <a:cubicBezTo>
                  <a:pt x="2008454" y="1390735"/>
                  <a:pt x="2019087" y="1389766"/>
                  <a:pt x="2028241" y="1392382"/>
                </a:cubicBezTo>
                <a:cubicBezTo>
                  <a:pt x="2035262" y="1394388"/>
                  <a:pt x="2042311" y="1396433"/>
                  <a:pt x="2049023" y="1399309"/>
                </a:cubicBezTo>
                <a:cubicBezTo>
                  <a:pt x="2058515" y="1403377"/>
                  <a:pt x="2067240" y="1409095"/>
                  <a:pt x="2076732" y="1413163"/>
                </a:cubicBezTo>
                <a:cubicBezTo>
                  <a:pt x="2095375" y="1421153"/>
                  <a:pt x="2111813" y="1422951"/>
                  <a:pt x="2132150" y="1427018"/>
                </a:cubicBezTo>
                <a:cubicBezTo>
                  <a:pt x="2139077" y="1431636"/>
                  <a:pt x="2147045" y="1434985"/>
                  <a:pt x="2152932" y="1440872"/>
                </a:cubicBezTo>
                <a:cubicBezTo>
                  <a:pt x="2158819" y="1446759"/>
                  <a:pt x="2160285" y="1456453"/>
                  <a:pt x="2166786" y="1461654"/>
                </a:cubicBezTo>
                <a:cubicBezTo>
                  <a:pt x="2172488" y="1466216"/>
                  <a:pt x="2180641" y="1466273"/>
                  <a:pt x="2187568" y="1468582"/>
                </a:cubicBezTo>
                <a:cubicBezTo>
                  <a:pt x="2196804" y="1487055"/>
                  <a:pt x="2208745" y="1504407"/>
                  <a:pt x="2215277" y="1524000"/>
                </a:cubicBezTo>
                <a:cubicBezTo>
                  <a:pt x="2217586" y="1530927"/>
                  <a:pt x="2217722" y="1539018"/>
                  <a:pt x="2222205" y="1544782"/>
                </a:cubicBezTo>
                <a:cubicBezTo>
                  <a:pt x="2234234" y="1560248"/>
                  <a:pt x="2263768" y="1586345"/>
                  <a:pt x="2263768" y="1586345"/>
                </a:cubicBezTo>
                <a:cubicBezTo>
                  <a:pt x="2266077" y="1597891"/>
                  <a:pt x="2263851" y="1611401"/>
                  <a:pt x="2270695" y="1620982"/>
                </a:cubicBezTo>
                <a:cubicBezTo>
                  <a:pt x="2318496" y="1687902"/>
                  <a:pt x="2285480" y="1570210"/>
                  <a:pt x="2305332" y="1669472"/>
                </a:cubicBezTo>
                <a:cubicBezTo>
                  <a:pt x="2300714" y="1722581"/>
                  <a:pt x="2299583" y="1776110"/>
                  <a:pt x="2291477" y="1828800"/>
                </a:cubicBezTo>
                <a:cubicBezTo>
                  <a:pt x="2290211" y="1837029"/>
                  <a:pt x="2281346" y="1842135"/>
                  <a:pt x="2277623" y="1849582"/>
                </a:cubicBezTo>
                <a:cubicBezTo>
                  <a:pt x="2274357" y="1856113"/>
                  <a:pt x="2272701" y="1863342"/>
                  <a:pt x="2270695" y="1870363"/>
                </a:cubicBezTo>
                <a:cubicBezTo>
                  <a:pt x="2265673" y="1887939"/>
                  <a:pt x="2263959" y="1902245"/>
                  <a:pt x="2256841" y="1918854"/>
                </a:cubicBezTo>
                <a:cubicBezTo>
                  <a:pt x="2252773" y="1928346"/>
                  <a:pt x="2250288" y="1939261"/>
                  <a:pt x="2242986" y="1946563"/>
                </a:cubicBezTo>
                <a:cubicBezTo>
                  <a:pt x="2237823" y="1951726"/>
                  <a:pt x="2229132" y="1951182"/>
                  <a:pt x="2222205" y="1953491"/>
                </a:cubicBezTo>
                <a:cubicBezTo>
                  <a:pt x="2177131" y="2021097"/>
                  <a:pt x="2247758" y="1915996"/>
                  <a:pt x="2187568" y="2001982"/>
                </a:cubicBezTo>
                <a:cubicBezTo>
                  <a:pt x="2178019" y="2015623"/>
                  <a:pt x="2169095" y="2029691"/>
                  <a:pt x="2159859" y="2043545"/>
                </a:cubicBezTo>
                <a:cubicBezTo>
                  <a:pt x="2155241" y="2050472"/>
                  <a:pt x="2152665" y="2059332"/>
                  <a:pt x="2146005" y="2064327"/>
                </a:cubicBezTo>
                <a:lnTo>
                  <a:pt x="2118295" y="2085109"/>
                </a:lnTo>
                <a:cubicBezTo>
                  <a:pt x="2115986" y="2092036"/>
                  <a:pt x="2113289" y="2098846"/>
                  <a:pt x="2111368" y="2105891"/>
                </a:cubicBezTo>
                <a:cubicBezTo>
                  <a:pt x="2103981" y="2132979"/>
                  <a:pt x="2104366" y="2161385"/>
                  <a:pt x="2083659" y="2182091"/>
                </a:cubicBezTo>
                <a:cubicBezTo>
                  <a:pt x="2077772" y="2187978"/>
                  <a:pt x="2070324" y="2192222"/>
                  <a:pt x="2062877" y="2195945"/>
                </a:cubicBezTo>
                <a:cubicBezTo>
                  <a:pt x="2056346" y="2199210"/>
                  <a:pt x="2049022" y="2200563"/>
                  <a:pt x="2042095" y="2202872"/>
                </a:cubicBezTo>
                <a:cubicBezTo>
                  <a:pt x="2021225" y="2216786"/>
                  <a:pt x="2018214" y="2220035"/>
                  <a:pt x="1993605" y="2230582"/>
                </a:cubicBezTo>
                <a:cubicBezTo>
                  <a:pt x="1986893" y="2233458"/>
                  <a:pt x="1979844" y="2235503"/>
                  <a:pt x="1972823" y="2237509"/>
                </a:cubicBezTo>
                <a:cubicBezTo>
                  <a:pt x="1937224" y="2247680"/>
                  <a:pt x="1934673" y="2245741"/>
                  <a:pt x="1889695" y="2251363"/>
                </a:cubicBezTo>
                <a:lnTo>
                  <a:pt x="1141550" y="2244436"/>
                </a:lnTo>
                <a:cubicBezTo>
                  <a:pt x="1113004" y="2243484"/>
                  <a:pt x="1086981" y="2224122"/>
                  <a:pt x="1058423" y="2223654"/>
                </a:cubicBezTo>
                <a:lnTo>
                  <a:pt x="635859" y="2216727"/>
                </a:lnTo>
                <a:cubicBezTo>
                  <a:pt x="628932" y="2209800"/>
                  <a:pt x="622603" y="2202217"/>
                  <a:pt x="615077" y="2195945"/>
                </a:cubicBezTo>
                <a:cubicBezTo>
                  <a:pt x="608681" y="2190615"/>
                  <a:pt x="600182" y="2187978"/>
                  <a:pt x="594295" y="2182091"/>
                </a:cubicBezTo>
                <a:cubicBezTo>
                  <a:pt x="588408" y="2176204"/>
                  <a:pt x="585280" y="2168084"/>
                  <a:pt x="580441" y="2161309"/>
                </a:cubicBezTo>
                <a:cubicBezTo>
                  <a:pt x="577427" y="2157090"/>
                  <a:pt x="549648" y="2121465"/>
                  <a:pt x="545805" y="2112818"/>
                </a:cubicBezTo>
                <a:cubicBezTo>
                  <a:pt x="538843" y="2097154"/>
                  <a:pt x="528157" y="2052717"/>
                  <a:pt x="518095" y="2036618"/>
                </a:cubicBezTo>
                <a:cubicBezTo>
                  <a:pt x="512903" y="2028311"/>
                  <a:pt x="503765" y="2023209"/>
                  <a:pt x="497314" y="2015836"/>
                </a:cubicBezTo>
                <a:cubicBezTo>
                  <a:pt x="457001" y="1969763"/>
                  <a:pt x="486076" y="1992181"/>
                  <a:pt x="448823" y="1967345"/>
                </a:cubicBezTo>
                <a:cubicBezTo>
                  <a:pt x="419694" y="1923651"/>
                  <a:pt x="430501" y="1927012"/>
                  <a:pt x="386477" y="1905000"/>
                </a:cubicBezTo>
                <a:cubicBezTo>
                  <a:pt x="379946" y="1901734"/>
                  <a:pt x="372622" y="1900381"/>
                  <a:pt x="365695" y="1898072"/>
                </a:cubicBezTo>
                <a:cubicBezTo>
                  <a:pt x="361077" y="1891145"/>
                  <a:pt x="357728" y="1883178"/>
                  <a:pt x="351841" y="1877291"/>
                </a:cubicBezTo>
                <a:cubicBezTo>
                  <a:pt x="331986" y="1857436"/>
                  <a:pt x="332816" y="1867778"/>
                  <a:pt x="310277" y="1856509"/>
                </a:cubicBezTo>
                <a:cubicBezTo>
                  <a:pt x="298234" y="1850488"/>
                  <a:pt x="287186" y="1842654"/>
                  <a:pt x="275641" y="1835727"/>
                </a:cubicBezTo>
                <a:cubicBezTo>
                  <a:pt x="266405" y="1817254"/>
                  <a:pt x="259388" y="1797493"/>
                  <a:pt x="247932" y="1780309"/>
                </a:cubicBezTo>
                <a:cubicBezTo>
                  <a:pt x="236446" y="1763080"/>
                  <a:pt x="227758" y="1751910"/>
                  <a:pt x="220223" y="1731818"/>
                </a:cubicBezTo>
                <a:cubicBezTo>
                  <a:pt x="216880" y="1722904"/>
                  <a:pt x="215604" y="1713345"/>
                  <a:pt x="213295" y="1704109"/>
                </a:cubicBezTo>
                <a:cubicBezTo>
                  <a:pt x="210986" y="1685636"/>
                  <a:pt x="209698" y="1667007"/>
                  <a:pt x="206368" y="1648691"/>
                </a:cubicBezTo>
                <a:cubicBezTo>
                  <a:pt x="205062" y="1641507"/>
                  <a:pt x="200873" y="1635069"/>
                  <a:pt x="199441" y="1627909"/>
                </a:cubicBezTo>
                <a:cubicBezTo>
                  <a:pt x="196239" y="1611898"/>
                  <a:pt x="194539" y="1595620"/>
                  <a:pt x="192514" y="1579418"/>
                </a:cubicBezTo>
                <a:cubicBezTo>
                  <a:pt x="189920" y="1558670"/>
                  <a:pt x="189024" y="1537697"/>
                  <a:pt x="185586" y="1517072"/>
                </a:cubicBezTo>
                <a:cubicBezTo>
                  <a:pt x="184102" y="1508168"/>
                  <a:pt x="165404" y="1462753"/>
                  <a:pt x="164805" y="1461654"/>
                </a:cubicBezTo>
                <a:cubicBezTo>
                  <a:pt x="156832" y="1447036"/>
                  <a:pt x="151988" y="1427538"/>
                  <a:pt x="137095" y="1420091"/>
                </a:cubicBezTo>
                <a:lnTo>
                  <a:pt x="109386" y="1406236"/>
                </a:lnTo>
                <a:cubicBezTo>
                  <a:pt x="75949" y="1356080"/>
                  <a:pt x="96570" y="1372118"/>
                  <a:pt x="53968" y="1350818"/>
                </a:cubicBezTo>
                <a:cubicBezTo>
                  <a:pt x="49350" y="1341582"/>
                  <a:pt x="43380" y="1332906"/>
                  <a:pt x="40114" y="1323109"/>
                </a:cubicBezTo>
                <a:cubicBezTo>
                  <a:pt x="36391" y="1311939"/>
                  <a:pt x="38452" y="1299003"/>
                  <a:pt x="33186" y="1288472"/>
                </a:cubicBezTo>
                <a:cubicBezTo>
                  <a:pt x="28805" y="1279710"/>
                  <a:pt x="19332" y="1274618"/>
                  <a:pt x="12405" y="1267691"/>
                </a:cubicBezTo>
                <a:cubicBezTo>
                  <a:pt x="10096" y="1258455"/>
                  <a:pt x="9227" y="1248733"/>
                  <a:pt x="5477" y="1239982"/>
                </a:cubicBezTo>
                <a:cubicBezTo>
                  <a:pt x="-9658" y="1204667"/>
                  <a:pt x="11250" y="1228436"/>
                  <a:pt x="12405" y="1226127"/>
                </a:cubicBezTo>
                <a:close/>
              </a:path>
            </a:pathLst>
          </a:cu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4ED2E11-5B9A-406A-AF9F-C8322C61CFAC}"/>
              </a:ext>
            </a:extLst>
          </p:cNvPr>
          <p:cNvSpPr/>
          <p:nvPr/>
        </p:nvSpPr>
        <p:spPr bwMode="gray">
          <a:xfrm>
            <a:off x="1046422" y="48430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49B513F-5805-4851-9000-0827F48C7ED5}"/>
              </a:ext>
            </a:extLst>
          </p:cNvPr>
          <p:cNvSpPr/>
          <p:nvPr/>
        </p:nvSpPr>
        <p:spPr bwMode="gray">
          <a:xfrm>
            <a:off x="384023" y="5571995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368C86E-4302-486E-9615-C9BE29D96A2C}"/>
              </a:ext>
            </a:extLst>
          </p:cNvPr>
          <p:cNvSpPr/>
          <p:nvPr/>
        </p:nvSpPr>
        <p:spPr bwMode="gray">
          <a:xfrm>
            <a:off x="1002783" y="605310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9D0D97C-2970-418F-B23F-98D9BF4B97D0}"/>
              </a:ext>
            </a:extLst>
          </p:cNvPr>
          <p:cNvSpPr/>
          <p:nvPr/>
        </p:nvSpPr>
        <p:spPr bwMode="gray">
          <a:xfrm>
            <a:off x="2005563" y="492860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5D2E21-7C86-40D1-B774-C78290464933}"/>
              </a:ext>
            </a:extLst>
          </p:cNvPr>
          <p:cNvSpPr/>
          <p:nvPr/>
        </p:nvSpPr>
        <p:spPr bwMode="gray">
          <a:xfrm>
            <a:off x="1928379" y="615494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46C3B63-18C6-4D7E-B783-BE75AAEE5935}"/>
              </a:ext>
            </a:extLst>
          </p:cNvPr>
          <p:cNvSpPr/>
          <p:nvPr/>
        </p:nvSpPr>
        <p:spPr bwMode="gray">
          <a:xfrm>
            <a:off x="2579000" y="5571994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0918340-3EB9-4F25-9623-E331B837DB60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 bwMode="gray">
          <a:xfrm>
            <a:off x="1526870" y="5075522"/>
            <a:ext cx="478693" cy="8555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9F6BFD-3640-4868-9B33-BDD8E516F03A}"/>
              </a:ext>
            </a:extLst>
          </p:cNvPr>
          <p:cNvCxnSpPr>
            <a:cxnSpLocks/>
            <a:stCxn id="83" idx="3"/>
            <a:endCxn id="84" idx="7"/>
          </p:cNvCxnSpPr>
          <p:nvPr/>
        </p:nvCxnSpPr>
        <p:spPr bwMode="gray">
          <a:xfrm flipH="1">
            <a:off x="794111" y="5239906"/>
            <a:ext cx="322671" cy="40017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1D947D-09B6-4B11-8578-D1772DE5C7EA}"/>
              </a:ext>
            </a:extLst>
          </p:cNvPr>
          <p:cNvCxnSpPr>
            <a:cxnSpLocks/>
            <a:stCxn id="84" idx="5"/>
            <a:endCxn id="85" idx="1"/>
          </p:cNvCxnSpPr>
          <p:nvPr/>
        </p:nvCxnSpPr>
        <p:spPr bwMode="gray">
          <a:xfrm>
            <a:off x="794111" y="5968854"/>
            <a:ext cx="279032" cy="1523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EC8F88-0DF5-47C4-A575-17CB6F9C83DF}"/>
              </a:ext>
            </a:extLst>
          </p:cNvPr>
          <p:cNvCxnSpPr>
            <a:cxnSpLocks/>
            <a:stCxn id="87" idx="2"/>
            <a:endCxn id="85" idx="6"/>
          </p:cNvCxnSpPr>
          <p:nvPr/>
        </p:nvCxnSpPr>
        <p:spPr bwMode="gray">
          <a:xfrm flipH="1" flipV="1">
            <a:off x="1483231" y="6285582"/>
            <a:ext cx="445148" cy="10183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8FACD56-DB79-4864-8B6D-F5EF6F56C170}"/>
              </a:ext>
            </a:extLst>
          </p:cNvPr>
          <p:cNvCxnSpPr>
            <a:cxnSpLocks/>
            <a:stCxn id="87" idx="7"/>
            <a:endCxn id="88" idx="4"/>
          </p:cNvCxnSpPr>
          <p:nvPr/>
        </p:nvCxnSpPr>
        <p:spPr bwMode="gray">
          <a:xfrm flipV="1">
            <a:off x="2338467" y="6036943"/>
            <a:ext cx="480757" cy="18608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5DA37F-682D-42D5-8C75-7ECE920F379E}"/>
              </a:ext>
            </a:extLst>
          </p:cNvPr>
          <p:cNvCxnSpPr>
            <a:cxnSpLocks/>
            <a:stCxn id="88" idx="0"/>
            <a:endCxn id="86" idx="5"/>
          </p:cNvCxnSpPr>
          <p:nvPr/>
        </p:nvCxnSpPr>
        <p:spPr bwMode="gray">
          <a:xfrm flipH="1" flipV="1">
            <a:off x="2415651" y="5325465"/>
            <a:ext cx="403573" cy="2465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2DCF7E-4894-4D6B-AA4C-D4D28224AF56}"/>
              </a:ext>
            </a:extLst>
          </p:cNvPr>
          <p:cNvCxnSpPr>
            <a:cxnSpLocks/>
            <a:stCxn id="87" idx="1"/>
            <a:endCxn id="83" idx="5"/>
          </p:cNvCxnSpPr>
          <p:nvPr/>
        </p:nvCxnSpPr>
        <p:spPr bwMode="gray">
          <a:xfrm flipH="1" flipV="1">
            <a:off x="1456510" y="5239906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8532A1F-441E-420E-9805-DC462665714A}"/>
              </a:ext>
            </a:extLst>
          </p:cNvPr>
          <p:cNvCxnSpPr>
            <a:cxnSpLocks/>
            <a:stCxn id="85" idx="7"/>
            <a:endCxn id="86" idx="4"/>
          </p:cNvCxnSpPr>
          <p:nvPr/>
        </p:nvCxnSpPr>
        <p:spPr bwMode="gray">
          <a:xfrm flipV="1">
            <a:off x="1412871" y="5393555"/>
            <a:ext cx="832916" cy="72764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15AB93B-745F-4302-BC02-837CFAD17370}"/>
              </a:ext>
            </a:extLst>
          </p:cNvPr>
          <p:cNvSpPr txBox="1"/>
          <p:nvPr/>
        </p:nvSpPr>
        <p:spPr bwMode="gray">
          <a:xfrm>
            <a:off x="712389" y="517949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2955DF-9A5B-40CC-A915-07CFDDDD9FBF}"/>
              </a:ext>
            </a:extLst>
          </p:cNvPr>
          <p:cNvSpPr txBox="1"/>
          <p:nvPr/>
        </p:nvSpPr>
        <p:spPr bwMode="gray">
          <a:xfrm>
            <a:off x="1680099" y="475129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414E0BA-844B-4815-A75D-04241BE5AFDD}"/>
              </a:ext>
            </a:extLst>
          </p:cNvPr>
          <p:cNvSpPr txBox="1"/>
          <p:nvPr/>
        </p:nvSpPr>
        <p:spPr bwMode="gray">
          <a:xfrm>
            <a:off x="650287" y="616685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FD2917-25BF-4DEC-B966-52446766A527}"/>
              </a:ext>
            </a:extLst>
          </p:cNvPr>
          <p:cNvSpPr txBox="1"/>
          <p:nvPr/>
        </p:nvSpPr>
        <p:spPr bwMode="gray">
          <a:xfrm>
            <a:off x="1663185" y="651523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A443CC-CF32-44B2-BE12-8F4E79B23483}"/>
              </a:ext>
            </a:extLst>
          </p:cNvPr>
          <p:cNvSpPr txBox="1"/>
          <p:nvPr/>
        </p:nvSpPr>
        <p:spPr bwMode="gray">
          <a:xfrm>
            <a:off x="2613990" y="613593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8F7E92-6739-4394-9B69-5D28B2576930}"/>
              </a:ext>
            </a:extLst>
          </p:cNvPr>
          <p:cNvSpPr txBox="1"/>
          <p:nvPr/>
        </p:nvSpPr>
        <p:spPr bwMode="gray">
          <a:xfrm>
            <a:off x="2666824" y="5098715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8F70AA5-D697-4415-B1C2-094A22D6166A}"/>
              </a:ext>
            </a:extLst>
          </p:cNvPr>
          <p:cNvSpPr txBox="1"/>
          <p:nvPr/>
        </p:nvSpPr>
        <p:spPr bwMode="gray">
          <a:xfrm>
            <a:off x="2083672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784609-8257-4983-A292-48661F865EB5}"/>
              </a:ext>
            </a:extLst>
          </p:cNvPr>
          <p:cNvSpPr txBox="1"/>
          <p:nvPr/>
        </p:nvSpPr>
        <p:spPr bwMode="gray">
          <a:xfrm>
            <a:off x="1481716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0D09B30-B442-45AD-9A44-77EB23953687}"/>
              </a:ext>
            </a:extLst>
          </p:cNvPr>
          <p:cNvSpPr/>
          <p:nvPr/>
        </p:nvSpPr>
        <p:spPr bwMode="gray">
          <a:xfrm>
            <a:off x="5181418" y="5063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F69F337-D59E-4B2E-8DEC-76248C8EB5B8}"/>
              </a:ext>
            </a:extLst>
          </p:cNvPr>
          <p:cNvSpPr/>
          <p:nvPr/>
        </p:nvSpPr>
        <p:spPr bwMode="gray">
          <a:xfrm>
            <a:off x="5191244" y="5695610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5B44EA9-85B5-4645-9CD9-B3E1C4056DA5}"/>
              </a:ext>
            </a:extLst>
          </p:cNvPr>
          <p:cNvSpPr/>
          <p:nvPr/>
        </p:nvSpPr>
        <p:spPr bwMode="gray">
          <a:xfrm>
            <a:off x="5171591" y="629636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1758D27-B658-4F8B-9DBB-C800DE4F948D}"/>
              </a:ext>
            </a:extLst>
          </p:cNvPr>
          <p:cNvSpPr/>
          <p:nvPr/>
        </p:nvSpPr>
        <p:spPr bwMode="gray">
          <a:xfrm>
            <a:off x="6812784" y="505222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36EBAF2-1CFC-42EA-BD97-69655A0C4928}"/>
              </a:ext>
            </a:extLst>
          </p:cNvPr>
          <p:cNvSpPr/>
          <p:nvPr/>
        </p:nvSpPr>
        <p:spPr bwMode="gray">
          <a:xfrm>
            <a:off x="6742424" y="6278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5F6D51F-6EBD-4CBC-A7C9-FD4AB3F69FF5}"/>
              </a:ext>
            </a:extLst>
          </p:cNvPr>
          <p:cNvSpPr/>
          <p:nvPr/>
        </p:nvSpPr>
        <p:spPr bwMode="gray">
          <a:xfrm>
            <a:off x="6773008" y="5670983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85CCCB5-E2EF-4FDC-8759-B0F4427D7168}"/>
              </a:ext>
            </a:extLst>
          </p:cNvPr>
          <p:cNvCxnSpPr>
            <a:cxnSpLocks/>
            <a:stCxn id="210" idx="2"/>
            <a:endCxn id="207" idx="6"/>
          </p:cNvCxnSpPr>
          <p:nvPr/>
        </p:nvCxnSpPr>
        <p:spPr bwMode="gray">
          <a:xfrm flipH="1">
            <a:off x="5661866" y="5284696"/>
            <a:ext cx="1150918" cy="112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B04770C-ACEC-41E4-B00C-A1219FF0B139}"/>
              </a:ext>
            </a:extLst>
          </p:cNvPr>
          <p:cNvCxnSpPr>
            <a:cxnSpLocks/>
            <a:stCxn id="212" idx="2"/>
            <a:endCxn id="207" idx="6"/>
          </p:cNvCxnSpPr>
          <p:nvPr/>
        </p:nvCxnSpPr>
        <p:spPr bwMode="gray">
          <a:xfrm flipH="1" flipV="1">
            <a:off x="5661866" y="5295958"/>
            <a:ext cx="1111142" cy="6075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84E2964-DC25-4B01-A0F9-B24711BB83E3}"/>
              </a:ext>
            </a:extLst>
          </p:cNvPr>
          <p:cNvCxnSpPr>
            <a:cxnSpLocks/>
            <a:stCxn id="211" idx="2"/>
            <a:endCxn id="207" idx="6"/>
          </p:cNvCxnSpPr>
          <p:nvPr/>
        </p:nvCxnSpPr>
        <p:spPr bwMode="gray">
          <a:xfrm flipH="1" flipV="1">
            <a:off x="5661866" y="5295958"/>
            <a:ext cx="1080558" cy="1215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0E8318F-CC57-4679-A84E-5C93D8E2331D}"/>
              </a:ext>
            </a:extLst>
          </p:cNvPr>
          <p:cNvCxnSpPr>
            <a:cxnSpLocks/>
            <a:stCxn id="210" idx="2"/>
            <a:endCxn id="208" idx="6"/>
          </p:cNvCxnSpPr>
          <p:nvPr/>
        </p:nvCxnSpPr>
        <p:spPr bwMode="gray">
          <a:xfrm flipH="1">
            <a:off x="5671692" y="5284696"/>
            <a:ext cx="1141092" cy="64338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A9A517A-9107-4D11-A8CA-EB3EA3A7877F}"/>
              </a:ext>
            </a:extLst>
          </p:cNvPr>
          <p:cNvCxnSpPr>
            <a:cxnSpLocks/>
            <a:stCxn id="212" idx="2"/>
            <a:endCxn id="208" idx="6"/>
          </p:cNvCxnSpPr>
          <p:nvPr/>
        </p:nvCxnSpPr>
        <p:spPr bwMode="gray">
          <a:xfrm flipH="1">
            <a:off x="5671692" y="5903458"/>
            <a:ext cx="1101316" cy="2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E1EFB94-44F4-42DB-987D-31FDD1DAD999}"/>
              </a:ext>
            </a:extLst>
          </p:cNvPr>
          <p:cNvCxnSpPr>
            <a:cxnSpLocks/>
            <a:stCxn id="211" idx="2"/>
            <a:endCxn id="208" idx="6"/>
          </p:cNvCxnSpPr>
          <p:nvPr/>
        </p:nvCxnSpPr>
        <p:spPr bwMode="gray">
          <a:xfrm flipH="1" flipV="1">
            <a:off x="5671692" y="5928085"/>
            <a:ext cx="1070732" cy="5828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A9A9CDA-14BF-4BDA-B808-5C9B66BF193E}"/>
              </a:ext>
            </a:extLst>
          </p:cNvPr>
          <p:cNvCxnSpPr>
            <a:cxnSpLocks/>
            <a:stCxn id="211" idx="2"/>
            <a:endCxn id="209" idx="6"/>
          </p:cNvCxnSpPr>
          <p:nvPr/>
        </p:nvCxnSpPr>
        <p:spPr bwMode="gray">
          <a:xfrm flipH="1">
            <a:off x="5652039" y="6510958"/>
            <a:ext cx="1090385" cy="1788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9F128BB-9194-4357-ACAD-9CB3A993674E}"/>
              </a:ext>
            </a:extLst>
          </p:cNvPr>
          <p:cNvCxnSpPr>
            <a:cxnSpLocks/>
            <a:stCxn id="212" idx="2"/>
            <a:endCxn id="209" idx="6"/>
          </p:cNvCxnSpPr>
          <p:nvPr/>
        </p:nvCxnSpPr>
        <p:spPr bwMode="gray">
          <a:xfrm flipH="1">
            <a:off x="5652039" y="5903458"/>
            <a:ext cx="1120969" cy="62538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615EAF1-907B-483F-9C43-572818E23D22}"/>
              </a:ext>
            </a:extLst>
          </p:cNvPr>
          <p:cNvCxnSpPr>
            <a:cxnSpLocks/>
            <a:stCxn id="210" idx="2"/>
            <a:endCxn id="209" idx="6"/>
          </p:cNvCxnSpPr>
          <p:nvPr/>
        </p:nvCxnSpPr>
        <p:spPr bwMode="gray">
          <a:xfrm flipH="1">
            <a:off x="5652039" y="5284696"/>
            <a:ext cx="1160745" cy="12441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19690D57-CB60-4BC9-874A-6AB3D8B67E81}"/>
              </a:ext>
            </a:extLst>
          </p:cNvPr>
          <p:cNvSpPr txBox="1"/>
          <p:nvPr/>
        </p:nvSpPr>
        <p:spPr bwMode="gray">
          <a:xfrm>
            <a:off x="3066013" y="824606"/>
            <a:ext cx="5755938" cy="25905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Graph cut problems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</a:t>
            </a:r>
            <a:r>
              <a:rPr lang="en-US" sz="1400" b="1" dirty="0">
                <a:effectLst/>
                <a:latin typeface="+mj-lt"/>
              </a:rPr>
              <a:t>raph cut</a:t>
            </a:r>
            <a:r>
              <a:rPr lang="en-US" sz="1400" dirty="0">
                <a:effectLst/>
                <a:latin typeface="+mj-lt"/>
              </a:rPr>
              <a:t> </a:t>
            </a:r>
            <a:r>
              <a:rPr lang="en-US" sz="1400" dirty="0">
                <a:latin typeface="+mj-lt"/>
              </a:rPr>
              <a:t>defines </a:t>
            </a:r>
            <a:r>
              <a:rPr lang="en-US" sz="1400" dirty="0">
                <a:effectLst/>
                <a:latin typeface="+mj-lt"/>
              </a:rPr>
              <a:t>two disjoint subsets of nodes and the </a:t>
            </a:r>
            <a:r>
              <a:rPr lang="en-US" sz="1400" b="1" dirty="0">
                <a:effectLst/>
                <a:latin typeface="+mj-lt"/>
              </a:rPr>
              <a:t>weight of the cut</a:t>
            </a:r>
            <a:r>
              <a:rPr lang="en-US" sz="1400" dirty="0">
                <a:effectLst/>
                <a:latin typeface="+mj-lt"/>
              </a:rPr>
              <a:t> is defined to be equal to the sum of the weights of edges that connect the disjoint subsets.</a:t>
            </a:r>
            <a:endParaRPr lang="en-US" sz="1400" b="1" dirty="0">
              <a:latin typeface="+mj-lt"/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Min Cut </a:t>
            </a:r>
            <a:r>
              <a:rPr lang="en-US" sz="1400" i="1" u="sng" dirty="0"/>
              <a:t>minimum</a:t>
            </a:r>
            <a:r>
              <a:rPr lang="en-US" sz="1400" dirty="0"/>
              <a:t> if the weight of the cut is not larger than the size of any other cut. </a:t>
            </a:r>
            <a:r>
              <a:rPr lang="en-US" sz="1400" b="1" dirty="0"/>
              <a:t>Polynomial</a:t>
            </a:r>
            <a:r>
              <a:rPr lang="en-US" sz="1400" dirty="0"/>
              <a:t>.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Max Cut </a:t>
            </a:r>
            <a:r>
              <a:rPr lang="en-US" sz="1400" i="1" u="sng" dirty="0"/>
              <a:t>maximum</a:t>
            </a:r>
            <a:r>
              <a:rPr lang="en-US" sz="1400" dirty="0"/>
              <a:t> if the weight of the cut is not smaller than the size of any other cut. </a:t>
            </a:r>
            <a:r>
              <a:rPr lang="en-US" sz="1400" b="1" dirty="0"/>
              <a:t>NP-Complete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Sparsest cut bipartition</a:t>
            </a:r>
            <a:r>
              <a:rPr lang="en-US" sz="1400" dirty="0"/>
              <a:t> the vertices that minimize the ratio of the number of edges across the cut divided by the number of vertices in the smaller half of the partition </a:t>
            </a:r>
            <a:r>
              <a:rPr lang="en-US" sz="1400" b="1" dirty="0"/>
              <a:t>NP-hard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AFC8AF6-FA15-47B3-9AFF-32EFB9824FC3}"/>
              </a:ext>
            </a:extLst>
          </p:cNvPr>
          <p:cNvSpPr txBox="1"/>
          <p:nvPr/>
        </p:nvSpPr>
        <p:spPr bwMode="gray">
          <a:xfrm>
            <a:off x="389659" y="3847488"/>
            <a:ext cx="2690965" cy="874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Graph traversal problems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Minimum Spanning Tree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Traveling Salesman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BB84076B-D12F-4D77-A7C2-3A555238FD72}"/>
              </a:ext>
            </a:extLst>
          </p:cNvPr>
          <p:cNvSpPr/>
          <p:nvPr/>
        </p:nvSpPr>
        <p:spPr bwMode="gray">
          <a:xfrm>
            <a:off x="8869167" y="806991"/>
            <a:ext cx="3266756" cy="6016107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6D58DAE-4D01-43C9-9F9D-E33FFDDC3F34}"/>
              </a:ext>
            </a:extLst>
          </p:cNvPr>
          <p:cNvSpPr txBox="1"/>
          <p:nvPr/>
        </p:nvSpPr>
        <p:spPr bwMode="gray">
          <a:xfrm>
            <a:off x="4995449" y="3629781"/>
            <a:ext cx="3569711" cy="117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Matching problems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/>
              <a:t>Maximal matching, Perfect matching</a:t>
            </a:r>
            <a:endParaRPr lang="en-US" sz="1400" b="1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u="sng" dirty="0"/>
              <a:t>String matching</a:t>
            </a:r>
            <a:r>
              <a:rPr lang="en-US" sz="1400" dirty="0"/>
              <a:t> find where several </a:t>
            </a:r>
            <a:r>
              <a:rPr lang="en-US" sz="1400" dirty="0">
                <a:hlinkClick r:id="rId3" tooltip="String (computer science)"/>
              </a:rPr>
              <a:t>strings</a:t>
            </a:r>
            <a:r>
              <a:rPr lang="en-US" sz="1400" dirty="0"/>
              <a:t> are found within a larger string or text. </a:t>
            </a:r>
          </a:p>
        </p:txBody>
      </p:sp>
      <p:pic>
        <p:nvPicPr>
          <p:cNvPr id="253" name="Picture 2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B8BA20-C37F-461D-927E-71A667DD0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67" y="1132963"/>
            <a:ext cx="3002087" cy="187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/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Computational Complexity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P: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1400" dirty="0"/>
                  <a:t> if it has an algorithm whose complexity is a polynomial function of its inputs</a:t>
                </a:r>
              </a:p>
              <a:p>
                <a:r>
                  <a:rPr lang="en-US" sz="1400" b="1" dirty="0"/>
                  <a:t>NP: </a:t>
                </a:r>
                <a:r>
                  <a:rPr lang="en-US" sz="1400" dirty="0"/>
                  <a:t>(Non-deterministic polynomial)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sz="1400" dirty="0"/>
                  <a:t> if there’s</a:t>
                </a:r>
                <a:r>
                  <a:rPr lang="en-US" sz="1400" b="0" dirty="0"/>
                  <a:t> a polynomial-time algorithm to check a solution, but not to find one.</a:t>
                </a:r>
              </a:p>
              <a:p>
                <a:r>
                  <a:rPr lang="en-US" sz="1400" b="1" dirty="0"/>
                  <a:t>NP-Complete: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𝐂𝐨𝐦𝐩𝐥𝐞𝐭𝐞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 it is possible to reduce X to another NP problem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b="0" dirty="0"/>
                  <a:t> in polynomial-time.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NP-Hard:</a:t>
                </a:r>
                <a:r>
                  <a:rPr lang="en-US" sz="1400" b="0" dirty="0"/>
                  <a:t>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𝐇𝐚𝐫𝐝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</a:t>
                </a:r>
                <a:r>
                  <a:rPr lang="en-US" sz="1400" i="0" dirty="0"/>
                  <a:t> there</a:t>
                </a:r>
                <a:r>
                  <a:rPr lang="en-US" sz="1400" dirty="0"/>
                  <a:t>’</a:t>
                </a:r>
                <a:r>
                  <a:rPr lang="en-US" sz="1400" i="0" dirty="0"/>
                  <a:t>s an NP-complete problem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i="0" dirty="0"/>
                  <a:t> that is reducible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i="0" dirty="0"/>
                  <a:t> in polynomial time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/>
                  <a:t>[</a:t>
                </a:r>
                <a:r>
                  <a:rPr lang="en-US" sz="1400" dirty="0" err="1"/>
                  <a:t>Cormen</a:t>
                </a:r>
                <a:r>
                  <a:rPr lang="en-US" sz="1400" dirty="0"/>
                  <a:t> et al. 2015]</a:t>
                </a:r>
                <a:endParaRPr lang="en-US" sz="1400" i="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blipFill>
                <a:blip r:embed="rId5"/>
                <a:stretch>
                  <a:fillRect l="-538" t="-367" r="-1792" b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C2C92327-6DC6-410F-9FBA-7207A8F2CF7E}"/>
              </a:ext>
            </a:extLst>
          </p:cNvPr>
          <p:cNvSpPr txBox="1"/>
          <p:nvPr/>
        </p:nvSpPr>
        <p:spPr bwMode="gray">
          <a:xfrm>
            <a:off x="11374405" y="847398"/>
            <a:ext cx="9230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Wikipedia</a:t>
            </a:r>
            <a:endParaRPr lang="en-US" sz="1050" i="0" dirty="0"/>
          </a:p>
        </p:txBody>
      </p:sp>
    </p:spTree>
    <p:extLst>
      <p:ext uri="{BB962C8B-B14F-4D97-AF65-F5344CB8AC3E}">
        <p14:creationId xmlns:p14="http://schemas.microsoft.com/office/powerpoint/2010/main" val="404862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0B8D-7C06-479F-B892-38522366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BD1C5-B574-4395-84FF-A0990A18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BE8B-A10A-4EE8-B0FD-A2D34A3F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29AD-6F97-46A6-95AC-7FFACAA53143}"/>
              </a:ext>
            </a:extLst>
          </p:cNvPr>
          <p:cNvSpPr/>
          <p:nvPr/>
        </p:nvSpPr>
        <p:spPr bwMode="gray">
          <a:xfrm>
            <a:off x="272933" y="832950"/>
            <a:ext cx="4962832" cy="2209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70F05-B7C5-4C30-BD22-C7006DDC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The Phenomenon of Diminishing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ED28-B99C-4C3C-A27A-935E0713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" y="3279501"/>
            <a:ext cx="11678823" cy="28997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Diminishing returns means that adding the same sensor to superset of A would provide an equal or lower marginal gain than adding to set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i.e., “the more I know the less I gain from acquiring more items to the set”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The marginal gain can be: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Cost/loss (of picking a combination of items)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Probability (of contagion or protection)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Utility (of matching services and clients)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CBD13-8C7C-4642-90D6-E148273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E254E9-070F-4CF2-BD91-269A58C2B238}"/>
              </a:ext>
            </a:extLst>
          </p:cNvPr>
          <p:cNvSpPr/>
          <p:nvPr/>
        </p:nvSpPr>
        <p:spPr bwMode="gray">
          <a:xfrm>
            <a:off x="5925434" y="1232252"/>
            <a:ext cx="1809375" cy="723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93CD0B-81AF-4494-A1AC-E5B27D376E46}"/>
              </a:ext>
            </a:extLst>
          </p:cNvPr>
          <p:cNvSpPr/>
          <p:nvPr/>
        </p:nvSpPr>
        <p:spPr bwMode="gray">
          <a:xfrm>
            <a:off x="6088351" y="1303926"/>
            <a:ext cx="823324" cy="58053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8B66E-30A1-4B06-97CD-1C5A1CE0B7A9}"/>
              </a:ext>
            </a:extLst>
          </p:cNvPr>
          <p:cNvSpPr txBox="1"/>
          <p:nvPr/>
        </p:nvSpPr>
        <p:spPr bwMode="gray">
          <a:xfrm>
            <a:off x="445682" y="2549229"/>
            <a:ext cx="180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A = {s1, s2}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A237E-9232-49DB-8DBE-A3388583EBC2}"/>
              </a:ext>
            </a:extLst>
          </p:cNvPr>
          <p:cNvSpPr txBox="1"/>
          <p:nvPr/>
        </p:nvSpPr>
        <p:spPr bwMode="gray">
          <a:xfrm>
            <a:off x="2660451" y="2565107"/>
            <a:ext cx="2228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B = {s1, s2,s3,s4}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CBEDF-B398-4760-AB64-5AFE292E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43" y="996203"/>
            <a:ext cx="1977225" cy="15984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C4C939-753C-4ED1-89FD-A7C510796FDD}"/>
              </a:ext>
            </a:extLst>
          </p:cNvPr>
          <p:cNvSpPr txBox="1"/>
          <p:nvPr/>
        </p:nvSpPr>
        <p:spPr bwMode="gray">
          <a:xfrm>
            <a:off x="0" y="6457890"/>
            <a:ext cx="1130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latin typeface="+mj-lt"/>
              </a:rPr>
              <a:t>Krause, A. , </a:t>
            </a:r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(2014), Submodular Function Maximization</a:t>
            </a:r>
          </a:p>
          <a:p>
            <a:r>
              <a:rPr lang="en-US" sz="1000" dirty="0">
                <a:latin typeface="+mj-lt"/>
              </a:rPr>
              <a:t>Liu, Y., et al., (2020),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FC5EE-3A53-4F6A-B347-E5E84193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7" y="1088640"/>
            <a:ext cx="3076575" cy="2143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92020E-0FDE-4828-A6EF-82576EFED88D}"/>
              </a:ext>
            </a:extLst>
          </p:cNvPr>
          <p:cNvSpPr txBox="1"/>
          <p:nvPr/>
        </p:nvSpPr>
        <p:spPr bwMode="gray">
          <a:xfrm>
            <a:off x="3226909" y="763905"/>
            <a:ext cx="2196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[Krause</a:t>
            </a:r>
            <a:r>
              <a:rPr lang="en-US" sz="1200" dirty="0">
                <a:latin typeface="+mj-lt"/>
              </a:rPr>
              <a:t> &amp; </a:t>
            </a:r>
            <a:r>
              <a:rPr lang="en-US" sz="1200" b="0" i="0" u="none" strike="noStrike" baseline="0" dirty="0" err="1">
                <a:latin typeface="+mj-lt"/>
              </a:rPr>
              <a:t>Golovin</a:t>
            </a:r>
            <a:r>
              <a:rPr lang="en-US" sz="120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</a:rPr>
              <a:t>2014</a:t>
            </a:r>
            <a:r>
              <a:rPr lang="en-US" sz="1200" dirty="0">
                <a:latin typeface="+mj-lt"/>
              </a:rPr>
              <a:t>]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39D9D7-32AE-4EDF-A3B6-4EACE896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7" y="1020215"/>
            <a:ext cx="1800283" cy="15596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454654-E3A7-49CB-8897-92A8345B444F}"/>
              </a:ext>
            </a:extLst>
          </p:cNvPr>
          <p:cNvSpPr txBox="1"/>
          <p:nvPr/>
        </p:nvSpPr>
        <p:spPr bwMode="gray">
          <a:xfrm>
            <a:off x="10035221" y="1032386"/>
            <a:ext cx="1530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[Liu et al. 2020]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290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E95C-5489-4628-919F-38D3FCE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Phenomena with Diminishing returns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E138-097C-466C-BD4B-CA0D3F1D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53" y="934455"/>
            <a:ext cx="6058909" cy="25545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/>
              <a:t>Maximization problems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Information gathering, F(S) = Information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Sensor placing, Monitoring, Testing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Summarization, F(S) = Representation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Image recognition, Dictionary learning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Influence maximization, F(S) = Spread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Contagion, Behavior/Technology adoption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1A63-471A-44DC-97CF-4195EB5B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6BF4-4DB4-46EF-8A8B-09DF407083A7}"/>
              </a:ext>
            </a:extLst>
          </p:cNvPr>
          <p:cNvSpPr txBox="1"/>
          <p:nvPr/>
        </p:nvSpPr>
        <p:spPr bwMode="gray">
          <a:xfrm>
            <a:off x="197822" y="3723614"/>
            <a:ext cx="6245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Minimization problems</a:t>
            </a:r>
          </a:p>
          <a:p>
            <a:pPr>
              <a:lnSpc>
                <a:spcPct val="100000"/>
              </a:lnSpc>
            </a:pPr>
            <a:r>
              <a:rPr lang="en-US" dirty="0"/>
              <a:t>Semi-supervised learning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Clustering, F(S) =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Labeling, F(S) = matching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dirty="0"/>
              <a:t>Dimensionality reduction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Denoising, F(S) = coherence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E273C-F046-4AE1-9D58-F8F389F0F3F8}"/>
              </a:ext>
            </a:extLst>
          </p:cNvPr>
          <p:cNvSpPr txBox="1"/>
          <p:nvPr/>
        </p:nvSpPr>
        <p:spPr bwMode="gray">
          <a:xfrm>
            <a:off x="1480457" y="6067668"/>
            <a:ext cx="875429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As we will see, these problems can be efficiently solved by a particular class of submodular functions called poly-matroids and  greedy algorithms.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5739-4ACD-490C-9048-38F921D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 Set Function – Definition-1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+mj-lt"/>
                  </a:rPr>
                  <a:t>Given a set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  <a:r>
                  <a:rPr lang="en-US" dirty="0">
                    <a:latin typeface="+mj-lt"/>
                  </a:rPr>
                  <a:t>which is</a:t>
                </a:r>
                <a:r>
                  <a:rPr lang="en-US" i="1" dirty="0">
                    <a:effectLst/>
                    <a:latin typeface="+mj-lt"/>
                  </a:rPr>
                  <a:t> </a:t>
                </a:r>
                <a:r>
                  <a:rPr lang="en-US" dirty="0">
                    <a:effectLst/>
                    <a:latin typeface="+mj-lt"/>
                  </a:rPr>
                  <a:t>maps a set </a:t>
                </a:r>
                <a:r>
                  <a:rPr lang="en-US" i="1" dirty="0">
                    <a:effectLst/>
                    <a:latin typeface="+mj-lt"/>
                  </a:rPr>
                  <a:t>V</a:t>
                </a:r>
                <a:r>
                  <a:rPr lang="en-US" dirty="0">
                    <a:effectLst/>
                    <a:latin typeface="+mj-lt"/>
                  </a:rPr>
                  <a:t> to a real number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V is a set of items (e.g., sensors, people, </a:t>
                </a:r>
                <a:r>
                  <a:rPr lang="en-US" dirty="0" err="1">
                    <a:latin typeface="+mj-lt"/>
                  </a:rPr>
                  <a:t>actuors</a:t>
                </a:r>
                <a:r>
                  <a:rPr lang="en-US" dirty="0">
                    <a:latin typeface="+mj-lt"/>
                  </a:rPr>
                  <a:t>)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</a:t>
                </a:r>
                <a:r>
                  <a:rPr lang="en-US" dirty="0">
                    <a:effectLst/>
                    <a:latin typeface="+mj-lt"/>
                  </a:rPr>
                  <a:t>here is a </a:t>
                </a:r>
                <a:r>
                  <a:rPr lang="en-US" dirty="0" err="1">
                    <a:effectLst/>
                    <a:latin typeface="+mj-lt"/>
                  </a:rPr>
                  <a:t>blackbox</a:t>
                </a:r>
                <a:r>
                  <a:rPr lang="en-US" dirty="0">
                    <a:effectLst/>
                    <a:latin typeface="+mj-lt"/>
                  </a:rPr>
                  <a:t> oracle that evaluates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Marginal gain of adding a new item s’ to set </a:t>
                </a:r>
                <a:r>
                  <a:rPr lang="en-US" i="1" dirty="0">
                    <a:latin typeface="+mj-lt"/>
                  </a:rPr>
                  <a:t>A</a:t>
                </a:r>
                <a:r>
                  <a:rPr lang="en-US" dirty="0"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effectLst/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A function F: 2</a:t>
                </a:r>
                <a:r>
                  <a:rPr lang="en-US" baseline="30000" dirty="0">
                    <a:effectLst/>
                    <a:latin typeface="Arial" panose="020B0604020202020204" pitchFamily="34" charset="0"/>
                  </a:rPr>
                  <a:t>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→R is submodular if for any A⊆B⊂V, and </a:t>
                </a:r>
                <a:r>
                  <a:rPr lang="en-US" dirty="0" err="1">
                    <a:effectLst/>
                    <a:latin typeface="Arial" panose="020B0604020202020204" pitchFamily="34" charset="0"/>
                  </a:rPr>
                  <a:t>v∈V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 \ B, we have that: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(definition 1)</a:t>
                </a:r>
              </a:p>
              <a:p>
                <a:pPr lvl="1" indent="0">
                  <a:buNone/>
                </a:pPr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  <a:blipFill>
                <a:blip r:embed="rId3"/>
                <a:stretch>
                  <a:fillRect l="-1168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6C42-DC5A-428B-BCBA-CA74A741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BDD9-ACC8-4679-82C3-9B95FD16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Short historical perspective  of submodular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A94B-B7B6-45C0-9A19-68B5A1EA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2A9FD-CD90-42BE-A075-60A49B00DFE0}"/>
              </a:ext>
            </a:extLst>
          </p:cNvPr>
          <p:cNvSpPr txBox="1"/>
          <p:nvPr/>
        </p:nvSpPr>
        <p:spPr bwMode="gray">
          <a:xfrm>
            <a:off x="294968" y="1049034"/>
            <a:ext cx="11754464" cy="5022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(70’s-90’s)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Foundations of combinatorial optimization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[Edmonds, </a:t>
            </a:r>
            <a:r>
              <a:rPr lang="en-US" sz="1400" dirty="0" err="1">
                <a:effectLst/>
                <a:latin typeface="+mj-lt"/>
              </a:rPr>
              <a:t>Lovász</a:t>
            </a:r>
            <a:r>
              <a:rPr lang="en-US" sz="1400" dirty="0">
                <a:effectLst/>
                <a:latin typeface="+mj-lt"/>
              </a:rPr>
              <a:t>, Schrijver, Welsh,...]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rank functions of matroids, polymatroids, matroid intersection, submodular flows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effectLst/>
                <a:latin typeface="+mj-lt"/>
              </a:rPr>
              <a:t>minimization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submodular functions often appear in the background of P-time solvable problems.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(2000-now)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Algorithmic game theory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[Lehmann,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>
                <a:effectLst/>
                <a:latin typeface="+mj-lt"/>
              </a:rPr>
              <a:t>Nisan, </a:t>
            </a:r>
            <a:r>
              <a:rPr lang="en-US" sz="1400" dirty="0" err="1">
                <a:effectLst/>
                <a:latin typeface="+mj-lt"/>
              </a:rPr>
              <a:t>Dobzinski</a:t>
            </a:r>
            <a:r>
              <a:rPr lang="en-US" sz="1400" dirty="0">
                <a:effectLst/>
                <a:latin typeface="+mj-lt"/>
              </a:rPr>
              <a:t>, Papadimitriou, Kempe, Kleinberg, </a:t>
            </a:r>
            <a:r>
              <a:rPr lang="en-US" sz="1400" dirty="0" err="1">
                <a:effectLst/>
                <a:latin typeface="+mj-lt"/>
              </a:rPr>
              <a:t>Tardos</a:t>
            </a:r>
            <a:r>
              <a:rPr lang="en-US" sz="1400" dirty="0">
                <a:effectLst/>
                <a:latin typeface="+mj-lt"/>
              </a:rPr>
              <a:t>,...] 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submodular functions to </a:t>
            </a:r>
            <a:r>
              <a:rPr lang="en-US" u="sng" dirty="0">
                <a:effectLst/>
                <a:latin typeface="+mj-lt"/>
              </a:rPr>
              <a:t>model valuation functions</a:t>
            </a:r>
            <a:r>
              <a:rPr lang="en-US" dirty="0">
                <a:effectLst/>
                <a:latin typeface="+mj-lt"/>
              </a:rPr>
              <a:t> of agents with diminishing returns 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Algorithms</a:t>
            </a:r>
            <a:r>
              <a:rPr lang="en-US" dirty="0">
                <a:effectLst/>
                <a:latin typeface="+mj-lt"/>
              </a:rPr>
              <a:t>: algorithms and incentive-compatible mechanisms for problems like combinatorial auctions, cost sharing, and marketing on social networks.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(2005-now) Machine learning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</a:t>
            </a:r>
            <a:r>
              <a:rPr lang="en-US" sz="1400" dirty="0" err="1">
                <a:effectLst/>
                <a:latin typeface="+mj-lt"/>
              </a:rPr>
              <a:t>Guestrin</a:t>
            </a:r>
            <a:r>
              <a:rPr lang="en-US" sz="1400" dirty="0">
                <a:effectLst/>
                <a:latin typeface="+mj-lt"/>
              </a:rPr>
              <a:t>, Krause, Gupta, </a:t>
            </a:r>
            <a:r>
              <a:rPr lang="en-US" sz="1400" dirty="0" err="1">
                <a:effectLst/>
                <a:latin typeface="+mj-lt"/>
              </a:rPr>
              <a:t>Golovin</a:t>
            </a:r>
            <a:r>
              <a:rPr lang="en-US" sz="1400" dirty="0">
                <a:effectLst/>
                <a:latin typeface="+mj-lt"/>
              </a:rPr>
              <a:t>, </a:t>
            </a:r>
            <a:r>
              <a:rPr lang="en-US" sz="1400" dirty="0" err="1">
                <a:effectLst/>
                <a:latin typeface="+mj-lt"/>
              </a:rPr>
              <a:t>Bilmes</a:t>
            </a:r>
            <a:r>
              <a:rPr lang="en-US" sz="1400" dirty="0">
                <a:effectLst/>
                <a:latin typeface="+mj-lt"/>
              </a:rPr>
              <a:t>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Topics</a:t>
            </a:r>
            <a:r>
              <a:rPr lang="en-US" dirty="0">
                <a:latin typeface="+mj-lt"/>
              </a:rPr>
              <a:t>: s</a:t>
            </a:r>
            <a:r>
              <a:rPr lang="en-US" dirty="0">
                <a:effectLst/>
                <a:latin typeface="+mj-lt"/>
              </a:rPr>
              <a:t>ubmodular functions often appear as </a:t>
            </a:r>
            <a:r>
              <a:rPr lang="en-US" u="sng" dirty="0">
                <a:effectLst/>
                <a:latin typeface="+mj-lt"/>
              </a:rPr>
              <a:t>objective functions</a:t>
            </a:r>
            <a:r>
              <a:rPr lang="en-US" dirty="0">
                <a:effectLst/>
                <a:latin typeface="+mj-lt"/>
              </a:rPr>
              <a:t> of machine learning tasks such as sensor placement, document summarization or active learning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Greedy, Local Search, Sketch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F9A80-F8C3-4847-9178-E2A68D99638E}"/>
              </a:ext>
            </a:extLst>
          </p:cNvPr>
          <p:cNvSpPr txBox="1"/>
          <p:nvPr/>
        </p:nvSpPr>
        <p:spPr bwMode="gray">
          <a:xfrm>
            <a:off x="0" y="6420499"/>
            <a:ext cx="115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Liu, Y., et al., 2020,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</p:spTree>
    <p:extLst>
      <p:ext uri="{BB962C8B-B14F-4D97-AF65-F5344CB8AC3E}">
        <p14:creationId xmlns:p14="http://schemas.microsoft.com/office/powerpoint/2010/main" val="359983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B14B-CF8D-4A09-87D7-512141B7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1772"/>
            <a:ext cx="9169401" cy="555840"/>
          </a:xfrm>
        </p:spPr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</p:spPr>
            <p:txBody>
              <a:bodyPr/>
              <a:lstStyle/>
              <a:p>
                <a:r>
                  <a:rPr lang="en-US" sz="1600" dirty="0">
                    <a:effectLst/>
                    <a:latin typeface="+mj-lt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: 2</m:t>
                    </m:r>
                    <m:r>
                      <a:rPr lang="en-US" sz="1600" i="1" baseline="30000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is submodular if for any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we have </a:t>
                </a:r>
                <a:r>
                  <a:rPr lang="en-US" sz="1600" dirty="0">
                    <a:latin typeface="+mj-lt"/>
                  </a:rPr>
                  <a:t>t</a:t>
                </a:r>
                <a:r>
                  <a:rPr lang="en-US" sz="1600" dirty="0">
                    <a:effectLst/>
                    <a:latin typeface="+mj-lt"/>
                  </a:rPr>
                  <a:t>hat </a:t>
                </a:r>
                <a:endParaRPr lang="en-US" sz="1600" i="1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  <a:ea typeface="Cambria Math" panose="02040503050406030204" pitchFamily="18" charset="0"/>
                  </a:rPr>
                  <a:t> (definition 2)</a:t>
                </a:r>
              </a:p>
              <a:p>
                <a:endParaRPr lang="en-US" sz="1600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  <a:blipFill>
                <a:blip r:embed="rId3"/>
                <a:stretch>
                  <a:fillRect l="-1062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F0C54-434E-492A-AF09-DEF71367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EAE9A-C24C-48B3-B0A7-06168FF9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97" y="4645869"/>
            <a:ext cx="1790949" cy="1306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69DB0F-E4CE-4384-86EB-F8A3612F1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6" y="4592828"/>
            <a:ext cx="1704277" cy="13363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EFB93F0-BC4C-4B0F-8EA8-97C1BEAFAEDF}"/>
              </a:ext>
            </a:extLst>
          </p:cNvPr>
          <p:cNvSpPr/>
          <p:nvPr/>
        </p:nvSpPr>
        <p:spPr bwMode="gray">
          <a:xfrm>
            <a:off x="10367973" y="1706542"/>
            <a:ext cx="1824027" cy="12924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4D0A86-28EE-47F5-AF60-CB9B79E83762}"/>
              </a:ext>
            </a:extLst>
          </p:cNvPr>
          <p:cNvSpPr/>
          <p:nvPr/>
        </p:nvSpPr>
        <p:spPr bwMode="gray">
          <a:xfrm>
            <a:off x="9158427" y="1732909"/>
            <a:ext cx="1699465" cy="123973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56910-68DA-441A-A29F-55C654C24F4F}"/>
              </a:ext>
            </a:extLst>
          </p:cNvPr>
          <p:cNvSpPr/>
          <p:nvPr/>
        </p:nvSpPr>
        <p:spPr bwMode="gray">
          <a:xfrm>
            <a:off x="9849637" y="4669067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2375D-0187-43BA-A9BE-D359B76FC998}"/>
              </a:ext>
            </a:extLst>
          </p:cNvPr>
          <p:cNvSpPr/>
          <p:nvPr/>
        </p:nvSpPr>
        <p:spPr bwMode="gray">
          <a:xfrm>
            <a:off x="8640091" y="469543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/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/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BD5C650-8399-4A06-8BFC-B7840A0CEE98}"/>
              </a:ext>
            </a:extLst>
          </p:cNvPr>
          <p:cNvSpPr/>
          <p:nvPr/>
        </p:nvSpPr>
        <p:spPr bwMode="gray">
          <a:xfrm>
            <a:off x="10471094" y="2012299"/>
            <a:ext cx="267037" cy="6948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43564C-9241-4E05-8420-E50D387001EE}"/>
              </a:ext>
            </a:extLst>
          </p:cNvPr>
          <p:cNvSpPr/>
          <p:nvPr/>
        </p:nvSpPr>
        <p:spPr bwMode="gray">
          <a:xfrm>
            <a:off x="9959269" y="5037087"/>
            <a:ext cx="210227" cy="4979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55499E-EA69-4D8F-B64E-FCCFEA5A00B0}"/>
              </a:ext>
            </a:extLst>
          </p:cNvPr>
          <p:cNvSpPr/>
          <p:nvPr/>
        </p:nvSpPr>
        <p:spPr bwMode="gray">
          <a:xfrm>
            <a:off x="5958576" y="4698795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B37B8A-8796-490B-9CC6-716A2F604D07}"/>
              </a:ext>
            </a:extLst>
          </p:cNvPr>
          <p:cNvSpPr/>
          <p:nvPr/>
        </p:nvSpPr>
        <p:spPr bwMode="gray">
          <a:xfrm>
            <a:off x="4749030" y="4725161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/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/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B5D7E4E-D096-4C1C-AA80-5F70406D0EC3}"/>
              </a:ext>
            </a:extLst>
          </p:cNvPr>
          <p:cNvGrpSpPr/>
          <p:nvPr/>
        </p:nvGrpSpPr>
        <p:grpSpPr>
          <a:xfrm>
            <a:off x="6919184" y="3898411"/>
            <a:ext cx="2850134" cy="408103"/>
            <a:chOff x="6919184" y="3915503"/>
            <a:chExt cx="2850134" cy="40810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125A8B-DF73-49A0-9D6F-179B0B2BC846}"/>
                </a:ext>
              </a:extLst>
            </p:cNvPr>
            <p:cNvSpPr/>
            <p:nvPr/>
          </p:nvSpPr>
          <p:spPr bwMode="gray">
            <a:xfrm>
              <a:off x="6919184" y="3915503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87178496-B53B-45B1-9167-E514E0E18A2A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 bwMode="gray">
            <a:xfrm rot="16200000" flipH="1">
              <a:off x="8375475" y="2929763"/>
              <a:ext cx="362384" cy="24253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/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C94DEDF-98EE-4C40-B262-6BC8212702BC}"/>
              </a:ext>
            </a:extLst>
          </p:cNvPr>
          <p:cNvSpPr txBox="1"/>
          <p:nvPr/>
        </p:nvSpPr>
        <p:spPr bwMode="gray">
          <a:xfrm>
            <a:off x="-21365" y="6598227"/>
            <a:ext cx="11180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u="sng" dirty="0"/>
              <a:t>source</a:t>
            </a:r>
            <a:r>
              <a:rPr lang="en-US" sz="800" b="1" dirty="0"/>
              <a:t>: </a:t>
            </a:r>
            <a:r>
              <a:rPr lang="en-US" sz="800" dirty="0"/>
              <a:t>[</a:t>
            </a:r>
            <a:r>
              <a:rPr lang="en-US" sz="800" dirty="0" err="1"/>
              <a:t>Bilmes</a:t>
            </a:r>
            <a:r>
              <a:rPr lang="en-US" sz="800" dirty="0"/>
              <a:t> 2020] J. </a:t>
            </a:r>
            <a:r>
              <a:rPr lang="en-US" sz="800" dirty="0" err="1"/>
              <a:t>Bilmes</a:t>
            </a:r>
            <a:r>
              <a:rPr lang="en-US" sz="800" dirty="0"/>
              <a:t>, EE563 - Submodular Functions, Optimization, and Applications to Machine Learning, Fall Quarter, 2020,  </a:t>
            </a:r>
            <a:r>
              <a:rPr lang="en-US" sz="800" dirty="0">
                <a:hlinkClick r:id="rId11"/>
              </a:rPr>
              <a:t>https://people.ece.uw.edu/bilmes/classes/ee563/ee563_fall_2020/</a:t>
            </a:r>
            <a:r>
              <a:rPr lang="en-US" sz="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/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effectLst/>
                    <a:latin typeface="+mj-lt"/>
                  </a:rPr>
                  <a:t>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is an index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represent the common index that lies within 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i="1" dirty="0">
                    <a:latin typeface="+mj-lt"/>
                    <a:ea typeface="Cambria Math" panose="020405030504060302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	hence, the common index is upper-bounded by common value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blipFill>
                <a:blip r:embed="rId12"/>
                <a:stretch>
                  <a:fillRect l="-34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CF90478E-47F1-45CE-93BA-B59DC73A6C11}"/>
              </a:ext>
            </a:extLst>
          </p:cNvPr>
          <p:cNvGrpSpPr/>
          <p:nvPr/>
        </p:nvGrpSpPr>
        <p:grpSpPr>
          <a:xfrm>
            <a:off x="2313184" y="3932596"/>
            <a:ext cx="2762766" cy="408105"/>
            <a:chOff x="2313184" y="3915504"/>
            <a:chExt cx="2762766" cy="4081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D1D69A-EE9C-44C9-9833-71C29F173FAE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AFF872A-2001-42C2-AD2B-FFA9094D5CE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AF977-5078-43F4-8F54-F83C77BCFF01}"/>
              </a:ext>
            </a:extLst>
          </p:cNvPr>
          <p:cNvGrpSpPr/>
          <p:nvPr/>
        </p:nvGrpSpPr>
        <p:grpSpPr>
          <a:xfrm>
            <a:off x="5526574" y="3932596"/>
            <a:ext cx="849665" cy="417945"/>
            <a:chOff x="5526574" y="3915504"/>
            <a:chExt cx="849665" cy="417945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4A80FD6-F84E-435A-A45E-67F9693BD0FF}"/>
                </a:ext>
              </a:extLst>
            </p:cNvPr>
            <p:cNvCxnSpPr>
              <a:cxnSpLocks/>
              <a:stCxn id="73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FC7F62-7E2B-4CB2-945A-1462B3BB4D3C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9" grpId="0"/>
      <p:bldP spid="31" grpId="0"/>
      <p:bldP spid="14" grpId="0" animBg="1"/>
      <p:bldP spid="32" grpId="0" animBg="1"/>
      <p:bldP spid="34" grpId="0" animBg="1"/>
      <p:bldP spid="35" grpId="0" animBg="1"/>
      <p:bldP spid="38" grpId="0"/>
      <p:bldP spid="40" grpId="0"/>
      <p:bldP spid="59" grpId="0" animBg="1"/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78F679E-D288-41AB-ABC4-DE128AD5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05" y="3829778"/>
            <a:ext cx="1790949" cy="1306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676A-AA5E-47CD-B7D8-8360F91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" y="3783006"/>
            <a:ext cx="1704277" cy="133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34A85-6780-47AE-BF50-F6AD476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</p:spPr>
            <p:txBody>
              <a:bodyPr/>
              <a:lstStyle/>
              <a:p>
                <a:r>
                  <a:rPr lang="en-US" dirty="0"/>
                  <a:t>What happens when we have disjoint classes?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  <a:blipFill>
                <a:blip r:embed="rId4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5BD9-4429-42D0-A218-4B4A80DA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/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/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DAA49BF-B0C0-4177-97CE-EE298D18F41C}"/>
              </a:ext>
            </a:extLst>
          </p:cNvPr>
          <p:cNvSpPr/>
          <p:nvPr/>
        </p:nvSpPr>
        <p:spPr bwMode="gray">
          <a:xfrm>
            <a:off x="6613487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A9484-A456-4F59-BFEC-466AEFB7A4E1}"/>
              </a:ext>
            </a:extLst>
          </p:cNvPr>
          <p:cNvSpPr/>
          <p:nvPr/>
        </p:nvSpPr>
        <p:spPr bwMode="gray">
          <a:xfrm>
            <a:off x="4784567" y="392016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/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/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B2BE58D-2B30-4EC3-B6DE-A89B6CED69A9}"/>
              </a:ext>
            </a:extLst>
          </p:cNvPr>
          <p:cNvGrpSpPr/>
          <p:nvPr/>
        </p:nvGrpSpPr>
        <p:grpSpPr>
          <a:xfrm>
            <a:off x="7040794" y="2994572"/>
            <a:ext cx="2742195" cy="618631"/>
            <a:chOff x="7081255" y="3436859"/>
            <a:chExt cx="2742195" cy="6186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A41BA-21E6-4294-8283-95A1180076AA}"/>
                </a:ext>
              </a:extLst>
            </p:cNvPr>
            <p:cNvSpPr/>
            <p:nvPr/>
          </p:nvSpPr>
          <p:spPr bwMode="gray">
            <a:xfrm>
              <a:off x="7081255" y="3436859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15EC245-56BB-43C6-85F5-C2F133DC3436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 bwMode="gray">
            <a:xfrm rot="16200000" flipH="1">
              <a:off x="8378312" y="2610353"/>
              <a:ext cx="572913" cy="23173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CF10B-BF1B-4D84-B0AD-6C97AC07DCD7}"/>
              </a:ext>
            </a:extLst>
          </p:cNvPr>
          <p:cNvGrpSpPr/>
          <p:nvPr/>
        </p:nvGrpSpPr>
        <p:grpSpPr>
          <a:xfrm>
            <a:off x="2272723" y="3017432"/>
            <a:ext cx="2762766" cy="408105"/>
            <a:chOff x="2313184" y="3915504"/>
            <a:chExt cx="2762766" cy="4081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10AC30-5764-44EB-B3E3-193DDB17DA3D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D71AB09-1029-4ADF-92B6-36531D7DE3C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A863F0-EA68-4113-A1F8-CDEE99EB241B}"/>
              </a:ext>
            </a:extLst>
          </p:cNvPr>
          <p:cNvGrpSpPr/>
          <p:nvPr/>
        </p:nvGrpSpPr>
        <p:grpSpPr>
          <a:xfrm>
            <a:off x="5486113" y="3017432"/>
            <a:ext cx="849665" cy="417945"/>
            <a:chOff x="5526574" y="3915504"/>
            <a:chExt cx="849665" cy="417945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718732D-D999-4DD5-BD3D-3228BE159399}"/>
                </a:ext>
              </a:extLst>
            </p:cNvPr>
            <p:cNvCxnSpPr>
              <a:cxnSpLocks/>
              <a:stCxn id="24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0E0803-DE42-40AE-9A79-F35F12726A74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2E4CD91-AE61-4A8B-921D-1DD4BB1445FB}"/>
              </a:ext>
            </a:extLst>
          </p:cNvPr>
          <p:cNvSpPr/>
          <p:nvPr/>
        </p:nvSpPr>
        <p:spPr bwMode="gray">
          <a:xfrm>
            <a:off x="580899" y="3896227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7E07D6-7931-48CF-9DF2-A806170FE664}"/>
              </a:ext>
            </a:extLst>
          </p:cNvPr>
          <p:cNvSpPr/>
          <p:nvPr/>
        </p:nvSpPr>
        <p:spPr bwMode="gray">
          <a:xfrm>
            <a:off x="2409819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B5E18B-EBF1-4F1F-8871-D800DDDB4FBB}"/>
              </a:ext>
            </a:extLst>
          </p:cNvPr>
          <p:cNvSpPr/>
          <p:nvPr/>
        </p:nvSpPr>
        <p:spPr bwMode="gray">
          <a:xfrm>
            <a:off x="8556667" y="1217708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F3A04F-4E1B-40AE-B95E-ED1306D37AA6}"/>
              </a:ext>
            </a:extLst>
          </p:cNvPr>
          <p:cNvSpPr/>
          <p:nvPr/>
        </p:nvSpPr>
        <p:spPr bwMode="gray">
          <a:xfrm>
            <a:off x="10249707" y="1217708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/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4" grpId="0"/>
      <p:bldP spid="15" grpId="0"/>
      <p:bldP spid="25" grpId="0" animBg="1"/>
      <p:bldP spid="26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AAC0-04A5-42E9-96B8-E6FC8E74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submodular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F098-D4C9-428E-8971-BAC1D713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104679"/>
          </a:xfrm>
        </p:spPr>
        <p:txBody>
          <a:bodyPr/>
          <a:lstStyle/>
          <a:p>
            <a:r>
              <a:rPr lang="en-US" dirty="0"/>
              <a:t>Entropy</a:t>
            </a:r>
          </a:p>
          <a:p>
            <a:r>
              <a:rPr lang="en-US" dirty="0"/>
              <a:t>Ranking</a:t>
            </a:r>
          </a:p>
          <a:p>
            <a:r>
              <a:rPr lang="en-US" dirty="0"/>
              <a:t>Graph cut</a:t>
            </a:r>
          </a:p>
          <a:p>
            <a:r>
              <a:rPr lang="en-US" dirty="0"/>
              <a:t>Knap sack</a:t>
            </a:r>
          </a:p>
          <a:p>
            <a:r>
              <a:rPr lang="en-US" dirty="0"/>
              <a:t>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58F80-2078-44D2-B145-B4BD0246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31B-FE9D-4E87-9814-97A27127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 on submodular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FAE4-5DC5-476F-A58A-BE6859D30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48" y="1213308"/>
            <a:ext cx="11708405" cy="758156"/>
          </a:xfrm>
        </p:spPr>
        <p:txBody>
          <a:bodyPr/>
          <a:lstStyle/>
          <a:p>
            <a:r>
              <a:rPr lang="en-US" dirty="0"/>
              <a:t>Adaptive Submodularity: optimization problems with partially observable states </a:t>
            </a:r>
            <a:r>
              <a:rPr lang="en-US" sz="1200" dirty="0"/>
              <a:t>[</a:t>
            </a:r>
            <a:r>
              <a:rPr lang="en-US" sz="1200" dirty="0" err="1"/>
              <a:t>Goloviv</a:t>
            </a:r>
            <a:r>
              <a:rPr lang="en-US" sz="1200" dirty="0"/>
              <a:t> &amp; Krause 2011]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04A86-D546-48AD-9953-C4310F6F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EDDF1-4F8A-4BBE-B21E-CDCDEB2B9509}"/>
              </a:ext>
            </a:extLst>
          </p:cNvPr>
          <p:cNvSpPr txBox="1"/>
          <p:nvPr/>
        </p:nvSpPr>
        <p:spPr bwMode="gray">
          <a:xfrm>
            <a:off x="158545" y="6363694"/>
            <a:ext cx="111460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and A. Krause, (2011) Adaptive </a:t>
            </a:r>
            <a:r>
              <a:rPr lang="en-US" sz="1000" b="0" i="0" u="none" strike="noStrike" baseline="0" dirty="0" err="1">
                <a:latin typeface="+mj-lt"/>
              </a:rPr>
              <a:t>submodularity</a:t>
            </a:r>
            <a:r>
              <a:rPr lang="en-US" sz="1000" b="0" i="0" u="none" strike="noStrike" baseline="0" dirty="0">
                <a:latin typeface="+mj-lt"/>
              </a:rPr>
              <a:t>: theory and applications in active learning and stochastic optimization. J </a:t>
            </a:r>
            <a:r>
              <a:rPr lang="en-US" sz="1000" b="0" i="0" u="none" strike="noStrike" baseline="0" dirty="0" err="1">
                <a:latin typeface="+mj-lt"/>
              </a:rPr>
              <a:t>Artif</a:t>
            </a:r>
            <a:r>
              <a:rPr lang="en-US" sz="1000" b="0" i="0" u="none" strike="noStrike" baseline="0" dirty="0">
                <a:latin typeface="+mj-lt"/>
              </a:rPr>
              <a:t> </a:t>
            </a:r>
            <a:r>
              <a:rPr lang="en-US" sz="1000" b="0" i="0" u="none" strike="noStrike" baseline="0" dirty="0" err="1">
                <a:latin typeface="+mj-lt"/>
              </a:rPr>
              <a:t>Intell</a:t>
            </a:r>
            <a:r>
              <a:rPr lang="en-US" sz="1000" b="0" i="0" u="none" strike="noStrike" baseline="0" dirty="0">
                <a:latin typeface="+mj-lt"/>
              </a:rPr>
              <a:t> Res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6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A9F3-BC14-4B54-8B63-B911411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Optimal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would like to know if the function that optimally assigns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a way that maximizes the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the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instances of this class of problem are matching a client with a service, choosing a treatment to a patient, or recommending a movie to a user. In all cases one wants to maximize the total utility of assignments.</a:t>
                </a:r>
              </a:p>
              <a:p>
                <a:r>
                  <a:rPr lang="en-US" dirty="0"/>
                  <a:t>The formulation is as follows: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i="0" dirty="0">
                    <a:latin typeface="+mj-lt"/>
                  </a:rPr>
                  <a:t> </a:t>
                </a:r>
                <a:r>
                  <a:rPr lang="en-US" dirty="0"/>
                  <a:t>consists of a hypothetical assignment that has utility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  <a:blipFill>
                <a:blip r:embed="rId3"/>
                <a:stretch>
                  <a:fillRect l="-1275" t="-1744" r="-319" b="-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AF9D-32C4-4BA2-8C61-9891004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AEC6-B3D3-4EE8-93D0-7D55D29756BA}"/>
              </a:ext>
            </a:extLst>
          </p:cNvPr>
          <p:cNvSpPr txBox="1"/>
          <p:nvPr/>
        </p:nvSpPr>
        <p:spPr bwMode="gray">
          <a:xfrm>
            <a:off x="4251036" y="5144715"/>
            <a:ext cx="392314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this function submodular?</a:t>
            </a:r>
          </a:p>
        </p:txBody>
      </p:sp>
    </p:spTree>
    <p:extLst>
      <p:ext uri="{BB962C8B-B14F-4D97-AF65-F5344CB8AC3E}">
        <p14:creationId xmlns:p14="http://schemas.microsoft.com/office/powerpoint/2010/main" val="629059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B32-E53C-4B3D-BFAC-B78C081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</a:t>
            </a:r>
            <a:r>
              <a:rPr lang="en-US" dirty="0" err="1"/>
              <a:t>Submodularity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  <a:blipFill>
                <a:blip r:embed="rId2"/>
                <a:stretch>
                  <a:fillRect l="-690" t="-42941" b="-4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4B0E-7931-402A-A153-0DCA47E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A35CF2-D9B3-4F90-97B3-77E9047E836A}"/>
              </a:ext>
            </a:extLst>
          </p:cNvPr>
          <p:cNvSpPr/>
          <p:nvPr/>
        </p:nvSpPr>
        <p:spPr bwMode="gray">
          <a:xfrm>
            <a:off x="2490587" y="2919978"/>
            <a:ext cx="2111842" cy="1764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1ECDE3-53BD-42CB-B9AE-4001A88CC9DA}"/>
              </a:ext>
            </a:extLst>
          </p:cNvPr>
          <p:cNvSpPr/>
          <p:nvPr/>
        </p:nvSpPr>
        <p:spPr bwMode="gray">
          <a:xfrm>
            <a:off x="828686" y="3000006"/>
            <a:ext cx="2155925" cy="154264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2B591-689B-4E68-9147-ABCEB560CB8A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113411" y="3926771"/>
            <a:ext cx="285136" cy="712186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A744C-BFB1-4FD5-8D95-E3FC8D7BA763}"/>
              </a:ext>
            </a:extLst>
          </p:cNvPr>
          <p:cNvCxnSpPr>
            <a:cxnSpLocks/>
          </p:cNvCxnSpPr>
          <p:nvPr/>
        </p:nvCxnSpPr>
        <p:spPr bwMode="gray">
          <a:xfrm flipH="1">
            <a:off x="3490980" y="4272645"/>
            <a:ext cx="212678" cy="72656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46227-6035-4F25-8D13-F0288A0763AA}"/>
              </a:ext>
            </a:extLst>
          </p:cNvPr>
          <p:cNvCxnSpPr>
            <a:cxnSpLocks/>
            <a:endCxn id="21" idx="0"/>
          </p:cNvCxnSpPr>
          <p:nvPr/>
        </p:nvCxnSpPr>
        <p:spPr bwMode="gray">
          <a:xfrm flipH="1">
            <a:off x="2136782" y="3898475"/>
            <a:ext cx="609149" cy="184095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996D30-078F-43CF-87B5-1730F4132393}"/>
              </a:ext>
            </a:extLst>
          </p:cNvPr>
          <p:cNvSpPr txBox="1"/>
          <p:nvPr/>
        </p:nvSpPr>
        <p:spPr bwMode="gray">
          <a:xfrm>
            <a:off x="1582920" y="2126003"/>
            <a:ext cx="9150061" cy="641473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u="sng" dirty="0"/>
              <a:t>Intuition of the proof:</a:t>
            </a:r>
            <a:r>
              <a:rPr lang="en-US" b="1" dirty="0"/>
              <a:t> </a:t>
            </a:r>
            <a:r>
              <a:rPr lang="en-US" dirty="0"/>
              <a:t>look the possible combinations of choices of services contained in A, B, or both.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/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91440" tIns="91440" rIns="91440" bIns="9144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u="sng" dirty="0">
                    <a:latin typeface="Cambria Math" panose="02040503050406030204" pitchFamily="18" charset="0"/>
                  </a:rPr>
                  <a:t>Expressing this in equations, we get: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blipFill>
                <a:blip r:embed="rId3"/>
                <a:stretch>
                  <a:fillRect l="-814" t="-1289" b="-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/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blipFill>
                <a:blip r:embed="rId4"/>
                <a:stretch>
                  <a:fillRect l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/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blipFill>
                <a:blip r:embed="rId5"/>
                <a:stretch>
                  <a:fillRect l="-29060" r="-1196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/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blipFill>
                <a:blip r:embed="rId6"/>
                <a:stretch>
                  <a:fillRect l="-854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EA53AA-1D12-4F2B-A5D4-DB02C3BDF3CF}"/>
              </a:ext>
            </a:extLst>
          </p:cNvPr>
          <p:cNvSpPr txBox="1"/>
          <p:nvPr/>
        </p:nvSpPr>
        <p:spPr bwMode="gray">
          <a:xfrm>
            <a:off x="43753" y="5030905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not in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1F7F1-AE4B-4D3E-A4EB-ED2DF0EA9C0B}"/>
              </a:ext>
            </a:extLst>
          </p:cNvPr>
          <p:cNvSpPr txBox="1"/>
          <p:nvPr/>
        </p:nvSpPr>
        <p:spPr bwMode="gray">
          <a:xfrm>
            <a:off x="1169428" y="6037231"/>
            <a:ext cx="1849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also in </a:t>
            </a:r>
            <a:r>
              <a:rPr lang="en-US" sz="1600" i="1" dirty="0"/>
              <a:t>B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3AEEE-492B-4057-8AC1-813A783611DB}"/>
              </a:ext>
            </a:extLst>
          </p:cNvPr>
          <p:cNvSpPr txBox="1"/>
          <p:nvPr/>
        </p:nvSpPr>
        <p:spPr bwMode="gray">
          <a:xfrm>
            <a:off x="2640694" y="5333714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B</a:t>
            </a:r>
            <a:r>
              <a:rPr lang="en-US" sz="1600" i="1" dirty="0"/>
              <a:t>, </a:t>
            </a:r>
            <a:r>
              <a:rPr lang="en-US" sz="1600" dirty="0"/>
              <a:t>that is not in A </a:t>
            </a:r>
          </a:p>
        </p:txBody>
      </p:sp>
    </p:spTree>
    <p:extLst>
      <p:ext uri="{BB962C8B-B14F-4D97-AF65-F5344CB8AC3E}">
        <p14:creationId xmlns:p14="http://schemas.microsoft.com/office/powerpoint/2010/main" val="15566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3CC-DC47-4469-A5BA-41D532A6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cases - Proof of </a:t>
            </a:r>
            <a:r>
              <a:rPr lang="en-US" dirty="0" err="1"/>
              <a:t>Submodularity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D8F-342F-4C0F-A522-D103A19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/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Case-1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lower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=2+1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inequality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blipFill>
                <a:blip r:embed="rId3"/>
                <a:stretch>
                  <a:fillRect l="-1659" t="-4065" b="-10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13F50B2-DFD5-440C-8E1B-346C69060016}"/>
              </a:ext>
            </a:extLst>
          </p:cNvPr>
          <p:cNvSpPr/>
          <p:nvPr/>
        </p:nvSpPr>
        <p:spPr bwMode="gray">
          <a:xfrm>
            <a:off x="1458071" y="1023112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3D39E-1AD4-4BC0-B5ED-9C022546D99C}"/>
              </a:ext>
            </a:extLst>
          </p:cNvPr>
          <p:cNvSpPr/>
          <p:nvPr/>
        </p:nvSpPr>
        <p:spPr bwMode="gray">
          <a:xfrm>
            <a:off x="279753" y="1046884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8FBA7-50EA-4840-9CD8-5D2341C55AB2}"/>
              </a:ext>
            </a:extLst>
          </p:cNvPr>
          <p:cNvCxnSpPr>
            <a:cxnSpLocks/>
          </p:cNvCxnSpPr>
          <p:nvPr/>
        </p:nvCxnSpPr>
        <p:spPr bwMode="gray">
          <a:xfrm flipH="1">
            <a:off x="499660" y="1667070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1CD4C-5F80-43A1-AACE-7E46C79FCA9A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2353597" y="1760024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058E-34B5-43A8-8615-89BC32835FA5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 flipH="1">
            <a:off x="1599350" y="1609750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/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/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blipFill>
                <a:blip r:embed="rId5"/>
                <a:stretch>
                  <a:fillRect t="-25000" r="-757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/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blipFill>
                <a:blip r:embed="rId6"/>
                <a:stretch>
                  <a:fillRect t="-214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/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Cases-2 and 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higher</a:t>
                </a:r>
                <a:r>
                  <a:rPr lang="en-US" sz="1600" dirty="0">
                    <a:latin typeface="+mj-lt"/>
                  </a:rPr>
                  <a:t> utility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j-lt"/>
                  </a:rPr>
                  <a:t>, hence </a:t>
                </a:r>
                <a:r>
                  <a:rPr lang="en-US" sz="1600" b="1" dirty="0">
                    <a:latin typeface="+mj-lt"/>
                  </a:rPr>
                  <a:t>it dominates </a:t>
                </a:r>
                <a:r>
                  <a:rPr lang="en-US" sz="1600" dirty="0">
                    <a:latin typeface="+mj-lt"/>
                  </a:rPr>
                  <a:t>other items in not A,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blipFill>
                <a:blip r:embed="rId7"/>
                <a:stretch>
                  <a:fillRect l="-1669" t="-4472" r="-2226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C225707-71EA-4EAA-805B-AB76DF8B2822}"/>
              </a:ext>
            </a:extLst>
          </p:cNvPr>
          <p:cNvSpPr/>
          <p:nvPr/>
        </p:nvSpPr>
        <p:spPr bwMode="gray">
          <a:xfrm>
            <a:off x="1530349" y="2934916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497094-D984-4EBD-9D49-F167439AA6CB}"/>
              </a:ext>
            </a:extLst>
          </p:cNvPr>
          <p:cNvSpPr/>
          <p:nvPr/>
        </p:nvSpPr>
        <p:spPr bwMode="gray">
          <a:xfrm>
            <a:off x="352031" y="295868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9E3AC0-EDF6-4AD9-8415-DBEF99731AA5}"/>
              </a:ext>
            </a:extLst>
          </p:cNvPr>
          <p:cNvCxnSpPr>
            <a:cxnSpLocks/>
          </p:cNvCxnSpPr>
          <p:nvPr/>
        </p:nvCxnSpPr>
        <p:spPr bwMode="gray">
          <a:xfrm flipH="1">
            <a:off x="571938" y="3578874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025AB-BCC7-4366-A5ED-1ECFA024FD9D}"/>
              </a:ext>
            </a:extLst>
          </p:cNvPr>
          <p:cNvCxnSpPr>
            <a:cxnSpLocks/>
            <a:endCxn id="22" idx="0"/>
          </p:cNvCxnSpPr>
          <p:nvPr/>
        </p:nvCxnSpPr>
        <p:spPr bwMode="gray">
          <a:xfrm>
            <a:off x="2425875" y="3671828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33E62-53D0-438C-9EB1-54FE86CCB0F5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671628" y="352155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/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/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blipFill>
                <a:blip r:embed="rId9"/>
                <a:stretch>
                  <a:fillRect t="-24324" r="-757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/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=3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blipFill>
                <a:blip r:embed="rId10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/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services in the intersection has the </a:t>
                </a:r>
                <a:r>
                  <a:rPr lang="en-US" sz="1600" b="1" dirty="0">
                    <a:latin typeface="+mj-lt"/>
                  </a:rPr>
                  <a:t>highest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which implies the </a:t>
                </a:r>
                <a:r>
                  <a:rPr lang="en-US" sz="1600" b="1" dirty="0"/>
                  <a:t>equality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blipFill>
                <a:blip r:embed="rId11"/>
                <a:stretch>
                  <a:fillRect l="-1579" t="-4472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B4984734-B473-4F1A-9027-0DD7EF891B8F}"/>
              </a:ext>
            </a:extLst>
          </p:cNvPr>
          <p:cNvSpPr/>
          <p:nvPr/>
        </p:nvSpPr>
        <p:spPr bwMode="gray">
          <a:xfrm>
            <a:off x="1405327" y="5001501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C8125E-FC08-49AD-A16F-EFB07668BE8B}"/>
              </a:ext>
            </a:extLst>
          </p:cNvPr>
          <p:cNvSpPr/>
          <p:nvPr/>
        </p:nvSpPr>
        <p:spPr bwMode="gray">
          <a:xfrm>
            <a:off x="227009" y="502527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81DE8-989D-4FCB-B06F-10253F31B0B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916" y="5645459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8ACB8-5139-4B90-815E-89BEF8E02897}"/>
              </a:ext>
            </a:extLst>
          </p:cNvPr>
          <p:cNvCxnSpPr>
            <a:cxnSpLocks/>
            <a:endCxn id="31" idx="0"/>
          </p:cNvCxnSpPr>
          <p:nvPr/>
        </p:nvCxnSpPr>
        <p:spPr bwMode="gray">
          <a:xfrm>
            <a:off x="2300853" y="5738413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3E099F-9D88-40FC-BA07-2069CA03BC7D}"/>
              </a:ext>
            </a:extLst>
          </p:cNvPr>
          <p:cNvCxnSpPr>
            <a:cxnSpLocks/>
            <a:endCxn id="32" idx="0"/>
          </p:cNvCxnSpPr>
          <p:nvPr/>
        </p:nvCxnSpPr>
        <p:spPr bwMode="gray">
          <a:xfrm flipH="1">
            <a:off x="1546606" y="5588139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/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/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blipFill>
                <a:blip r:embed="rId13"/>
                <a:stretch>
                  <a:fillRect l="-758" t="-24324" r="-681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/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blipFill>
                <a:blip r:embed="rId14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B06F6B-4009-4431-B6D9-A3F3B8110C89}"/>
              </a:ext>
            </a:extLst>
          </p:cNvPr>
          <p:cNvCxnSpPr/>
          <p:nvPr/>
        </p:nvCxnSpPr>
        <p:spPr bwMode="gray">
          <a:xfrm flipV="1">
            <a:off x="187980" y="4749855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11723C-58C4-4F41-B7B6-8163F83CCE74}"/>
              </a:ext>
            </a:extLst>
          </p:cNvPr>
          <p:cNvCxnSpPr/>
          <p:nvPr/>
        </p:nvCxnSpPr>
        <p:spPr bwMode="gray">
          <a:xfrm flipV="1">
            <a:off x="187979" y="2802756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1C699B-BE29-4396-8E6C-FBF9CCDC4BA9}"/>
              </a:ext>
            </a:extLst>
          </p:cNvPr>
          <p:cNvSpPr/>
          <p:nvPr/>
        </p:nvSpPr>
        <p:spPr bwMode="gray">
          <a:xfrm>
            <a:off x="7560824" y="4287819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AF3220-087B-47D4-8D12-933595B8A81D}"/>
              </a:ext>
            </a:extLst>
          </p:cNvPr>
          <p:cNvSpPr/>
          <p:nvPr/>
        </p:nvSpPr>
        <p:spPr bwMode="gray">
          <a:xfrm>
            <a:off x="7748122" y="2295868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644B1-1DDF-4550-A4C0-1DA05AFF133B}"/>
              </a:ext>
            </a:extLst>
          </p:cNvPr>
          <p:cNvSpPr/>
          <p:nvPr/>
        </p:nvSpPr>
        <p:spPr bwMode="gray">
          <a:xfrm>
            <a:off x="7519522" y="6247635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31" grpId="0"/>
      <p:bldP spid="32" grpId="0"/>
      <p:bldP spid="33" grpId="0"/>
      <p:bldP spid="38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331-D936-4AA2-A208-D9FE9383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Non-Decreasing - Monotone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</p:spPr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u="sng" dirty="0"/>
                  <a:t>Because</a:t>
                </a:r>
                <a:r>
                  <a:rPr lang="en-US" dirty="0"/>
                  <a:t>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there is more to choose in </a:t>
                </a:r>
                <a:r>
                  <a:rPr lang="en-US" i="1" dirty="0"/>
                  <a:t>B</a:t>
                </a:r>
                <a:r>
                  <a:rPr lang="en-US" dirty="0"/>
                  <a:t> than in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each new choice does not affect the utility of previous choices.</a:t>
                </a:r>
              </a:p>
              <a:p>
                <a:pPr marL="584194" lvl="1" indent="-342900">
                  <a:buFontTx/>
                  <a:buChar char="-"/>
                </a:pPr>
                <a:r>
                  <a:rPr lang="en-US" dirty="0"/>
                  <a:t>note, however, that every new choice, changes the utility of future choices.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  <a:blipFill>
                <a:blip r:embed="rId3"/>
                <a:stretch>
                  <a:fillRect l="-2206" t="-1485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B378-C52D-4D02-A982-99CDAC4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FE02F5-1E41-45B6-883F-8FA727FFC5F9}"/>
              </a:ext>
            </a:extLst>
          </p:cNvPr>
          <p:cNvSpPr/>
          <p:nvPr/>
        </p:nvSpPr>
        <p:spPr bwMode="gray">
          <a:xfrm>
            <a:off x="8402805" y="2498582"/>
            <a:ext cx="3124395" cy="1409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7F2DE3-5EBB-4469-AD61-0AA2754FB303}"/>
              </a:ext>
            </a:extLst>
          </p:cNvPr>
          <p:cNvSpPr/>
          <p:nvPr/>
        </p:nvSpPr>
        <p:spPr bwMode="gray">
          <a:xfrm>
            <a:off x="8420414" y="2644007"/>
            <a:ext cx="1981108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DED57B-9BDD-4512-8B62-4BE3765B2592}"/>
              </a:ext>
            </a:extLst>
          </p:cNvPr>
          <p:cNvCxnSpPr>
            <a:cxnSpLocks/>
          </p:cNvCxnSpPr>
          <p:nvPr/>
        </p:nvCxnSpPr>
        <p:spPr bwMode="gray">
          <a:xfrm>
            <a:off x="10984373" y="3426811"/>
            <a:ext cx="132400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E533-424C-471B-8CE0-DA23C490B99D}"/>
              </a:ext>
            </a:extLst>
          </p:cNvPr>
          <p:cNvCxnSpPr>
            <a:cxnSpLocks/>
          </p:cNvCxnSpPr>
          <p:nvPr/>
        </p:nvCxnSpPr>
        <p:spPr bwMode="gray">
          <a:xfrm flipH="1">
            <a:off x="9581399" y="338439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/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blipFill>
                <a:blip r:embed="rId4"/>
                <a:stretch>
                  <a:fillRect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/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blipFill>
                <a:blip r:embed="rId5"/>
                <a:stretch>
                  <a:fillRect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42DC-462B-41E9-BDE6-22B0A5C6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submodularity</a:t>
            </a:r>
            <a:r>
              <a:rPr lang="en-US" dirty="0"/>
              <a:t> important?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</p:spPr>
            <p:txBody>
              <a:bodyPr/>
              <a:lstStyle/>
              <a:p>
                <a:r>
                  <a:rPr lang="en-US" dirty="0"/>
                  <a:t>Allows to approximate to NP-hard problems of finding optimal subset of items that maximize or minimize an objective function, e.g., coverage, influence, etc.</a:t>
                </a:r>
              </a:p>
              <a:p>
                <a:endParaRPr lang="en-US" dirty="0"/>
              </a:p>
              <a:p>
                <a:r>
                  <a:rPr lang="en-US" dirty="0"/>
                  <a:t>This is possible via a greedy algorithm, i.e., greedily selecting items in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i.e., approximation a lower bound of ~63% of the optimum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[</a:t>
                </a:r>
                <a:r>
                  <a:rPr lang="en-US" dirty="0" err="1"/>
                  <a:t>Nemhauser</a:t>
                </a:r>
                <a:r>
                  <a:rPr lang="en-US" dirty="0"/>
                  <a:t> et al. 1978]</a:t>
                </a:r>
              </a:p>
              <a:p>
                <a:endParaRPr lang="en-US" dirty="0"/>
              </a:p>
              <a:p>
                <a:r>
                  <a:rPr lang="en-US" dirty="0"/>
                  <a:t>Submodular functions occur in several real-world phenomena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  <a:blipFill>
                <a:blip r:embed="rId2"/>
                <a:stretch>
                  <a:fillRect l="-1275" t="-1088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8960-F2DF-4A13-85EA-E2E080F3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8FDD-040A-4A69-87F5-6BF8BAFC8C06}"/>
              </a:ext>
            </a:extLst>
          </p:cNvPr>
          <p:cNvSpPr txBox="1"/>
          <p:nvPr/>
        </p:nvSpPr>
        <p:spPr bwMode="gray">
          <a:xfrm>
            <a:off x="135047" y="6225195"/>
            <a:ext cx="1171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Nemhauser</a:t>
            </a:r>
            <a:r>
              <a:rPr lang="en-US" sz="1400" dirty="0"/>
              <a:t>, G. L., Wolsey, L. A., &amp; Fisher, M. L. (1978). An analysis of approximations for maximizing submodular set functions—I. </a:t>
            </a:r>
            <a:r>
              <a:rPr lang="en-US" sz="1400" i="1" dirty="0"/>
              <a:t>Mathematical programming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(1), 265-294.</a:t>
            </a:r>
          </a:p>
        </p:txBody>
      </p:sp>
    </p:spTree>
    <p:extLst>
      <p:ext uri="{BB962C8B-B14F-4D97-AF65-F5344CB8AC3E}">
        <p14:creationId xmlns:p14="http://schemas.microsoft.com/office/powerpoint/2010/main" val="3840305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ED9F-9D61-4DEC-BB5E-A005197B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B025-C89B-4BB6-96AA-B44A1B22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dirty="0"/>
              <a:t>Submodular functions occur in several real-world phenomena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B94B-2EF8-4A66-A046-50D59087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7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79772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buFont typeface="+mj-lt"/>
              <a:buAutoNum type="alphaLcPeriod"/>
            </a:pPr>
            <a:r>
              <a:rPr lang="en-US" dirty="0"/>
              <a:t>Decision-Based Models (Technology adoption and Rumor spread)</a:t>
            </a:r>
          </a:p>
          <a:p>
            <a:pPr marL="698494" lvl="1" indent="-457200">
              <a:buAutoNum type="alphaLcPeriod"/>
            </a:pPr>
            <a:r>
              <a:rPr lang="en-US" dirty="0"/>
              <a:t>Probabilistic Models </a:t>
            </a:r>
          </a:p>
          <a:p>
            <a:pPr marL="937188" lvl="2" indent="-457200"/>
            <a:r>
              <a:rPr lang="en-US" dirty="0"/>
              <a:t>Greedy and Sketch approaches</a:t>
            </a:r>
          </a:p>
          <a:p>
            <a:pPr marL="937188" lvl="2" indent="-457200"/>
            <a:r>
              <a:rPr lang="en-US" dirty="0"/>
              <a:t>Influence maximization and Submodularity</a:t>
            </a:r>
          </a:p>
          <a:p>
            <a:pPr marL="457200" indent="-457200">
              <a:buAutoNum type="arabicPeriod"/>
            </a:pPr>
            <a:r>
              <a:rPr lang="en-US" dirty="0"/>
              <a:t>Outbreak detection and intervention</a:t>
            </a:r>
          </a:p>
          <a:p>
            <a:pPr marL="937188" lvl="2" indent="-457200"/>
            <a:r>
              <a:rPr lang="en-US" dirty="0"/>
              <a:t>Greedy and Sketch approaches to</a:t>
            </a:r>
          </a:p>
          <a:p>
            <a:pPr marL="1174733" lvl="3" indent="-457200"/>
            <a:r>
              <a:rPr lang="en-US" dirty="0"/>
              <a:t>Minimize time to detection</a:t>
            </a:r>
          </a:p>
          <a:p>
            <a:pPr marL="1174733" lvl="3" indent="-457200"/>
            <a:r>
              <a:rPr lang="en-US" dirty="0"/>
              <a:t>Maximize the number of detected outbreaks</a:t>
            </a:r>
          </a:p>
          <a:p>
            <a:pPr marL="1174733" lvl="3" indent="-457200"/>
            <a:r>
              <a:rPr lang="en-US" dirty="0"/>
              <a:t>Minimize the number of affected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Contagion as Feedback-Control of Dynamical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5FA-F84A-4E1D-AD57-8864F3F4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</p:spPr>
            <p:txBody>
              <a:bodyPr/>
              <a:lstStyle/>
              <a:p>
                <a:r>
                  <a:rPr lang="en-US" dirty="0">
                    <a:latin typeface="+mj-lt"/>
                  </a:rPr>
                  <a:t>Monotone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+mj-lt"/>
                  </a:rPr>
                  <a:t>Submodular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Convex functions:</a:t>
                </a:r>
              </a:p>
              <a:p>
                <a:r>
                  <a:rPr lang="en-US" dirty="0">
                    <a:latin typeface="+mj-lt"/>
                  </a:rPr>
                  <a:t>Concave function:</a:t>
                </a:r>
              </a:p>
              <a:p>
                <a:r>
                  <a:rPr lang="en-US" dirty="0">
                    <a:latin typeface="+mj-lt"/>
                  </a:rPr>
                  <a:t>Matroid: is a structure that abstracts and generalizes the notion of linear independence in vector spaces.</a:t>
                </a:r>
              </a:p>
              <a:p>
                <a:r>
                  <a:rPr lang="en-US" dirty="0">
                    <a:latin typeface="+mj-lt"/>
                  </a:rPr>
                  <a:t>Rank Functions in Matroid Theory allow to compare different: 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  <a:blipFill>
                <a:blip r:embed="rId3"/>
                <a:stretch>
                  <a:fillRect l="-1275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293E-17EA-4575-9210-228ECD97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80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99196" y="1978102"/>
            <a:ext cx="7992804" cy="2031870"/>
            <a:chOff x="4199196" y="1978102"/>
            <a:chExt cx="7992804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992804" cy="2031870"/>
              <a:chOff x="4199196" y="1978102"/>
              <a:chExt cx="7992804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520329" y="1978102"/>
                <a:ext cx="5671671" cy="203187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244261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822" y="3708299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13F2C45-3B35-4036-967F-89B75A383317}"/>
              </a:ext>
            </a:extLst>
          </p:cNvPr>
          <p:cNvGrpSpPr/>
          <p:nvPr/>
        </p:nvGrpSpPr>
        <p:grpSpPr>
          <a:xfrm>
            <a:off x="4045452" y="5588500"/>
            <a:ext cx="8146548" cy="1205875"/>
            <a:chOff x="4045452" y="5588500"/>
            <a:chExt cx="8146548" cy="12058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F35F74-B214-476B-BDDE-20FF94739229}"/>
                </a:ext>
              </a:extLst>
            </p:cNvPr>
            <p:cNvSpPr/>
            <p:nvPr/>
          </p:nvSpPr>
          <p:spPr bwMode="gray">
            <a:xfrm>
              <a:off x="4506259" y="5588500"/>
              <a:ext cx="7685741" cy="12058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94A7628-B82D-4B67-B245-FF1A4F755C5F}"/>
                </a:ext>
              </a:extLst>
            </p:cNvPr>
            <p:cNvGrpSpPr/>
            <p:nvPr/>
          </p:nvGrpSpPr>
          <p:grpSpPr>
            <a:xfrm>
              <a:off x="4045452" y="5677087"/>
              <a:ext cx="8068824" cy="1028700"/>
              <a:chOff x="4045452" y="5677087"/>
              <a:chExt cx="8068824" cy="102870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D01C9F4-7F09-4258-8BCD-9A63730C5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8954" y="5677087"/>
                <a:ext cx="3990975" cy="10287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58A549B-6D37-4F40-9FE6-DCB66E7FB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9551" y="5902899"/>
                <a:ext cx="3514725" cy="638175"/>
              </a:xfrm>
              <a:prstGeom prst="rect">
                <a:avLst/>
              </a:prstGeom>
            </p:spPr>
          </p:pic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D1D5F5FF-2299-4C15-A144-9E8BB65D211B}"/>
                  </a:ext>
                </a:extLst>
              </p:cNvPr>
              <p:cNvCxnSpPr>
                <a:cxnSpLocks/>
                <a:stCxn id="39" idx="3"/>
                <a:endCxn id="27" idx="1"/>
              </p:cNvCxnSpPr>
              <p:nvPr/>
            </p:nvCxnSpPr>
            <p:spPr bwMode="gray">
              <a:xfrm>
                <a:off x="4122324" y="6064348"/>
                <a:ext cx="383935" cy="12709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5509AF-58F0-4A24-AA3F-D0028DB64AEB}"/>
                  </a:ext>
                </a:extLst>
              </p:cNvPr>
              <p:cNvSpPr/>
              <p:nvPr/>
            </p:nvSpPr>
            <p:spPr bwMode="gray">
              <a:xfrm>
                <a:off x="4045452" y="5908683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353BBF1-62AC-4ED0-A27D-B5EA5D2296B3}"/>
                  </a:ext>
                </a:extLst>
              </p:cNvPr>
              <p:cNvCxnSpPr/>
              <p:nvPr/>
            </p:nvCxnSpPr>
            <p:spPr bwMode="gray">
              <a:xfrm>
                <a:off x="8202963" y="6541074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BED595B-F29A-4E25-A6D7-CE633EE15730}"/>
                  </a:ext>
                </a:extLst>
              </p:cNvPr>
              <p:cNvCxnSpPr/>
              <p:nvPr/>
            </p:nvCxnSpPr>
            <p:spPr bwMode="gray">
              <a:xfrm>
                <a:off x="11757310" y="6341049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6C1A-DF6E-44D8-8DB2-384299A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Time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41BC-8915-428B-821F-117F0671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B50-82EC-4330-B3CB-9C5052C2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FC48-6170-4D13-BC8B-7919A5A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34" y="1813780"/>
            <a:ext cx="8496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4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1037533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83148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528763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74378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10019994" y="449482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6049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106108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5172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97338" y="490630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56079" y="460690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712238" y="45872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632433" y="460690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208737" y="462654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802678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8004974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704062" y="4147757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435703" y="4287030"/>
            <a:ext cx="225573" cy="3198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62364" y="4194313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77807" y="4330188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84387" y="5693045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98689" y="490548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68669" y="490703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Path graph: start with B. and A is better than B (a&gt;b)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17213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262828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08443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754058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9999674" y="218850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4017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085788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3140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577018" y="259998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35759" y="230058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691918" y="228093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12113" y="230058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188417" y="232022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1007B-3A14-4FB3-A455-81392B0F48C0}"/>
              </a:ext>
            </a:extLst>
          </p:cNvPr>
          <p:cNvSpPr txBox="1"/>
          <p:nvPr/>
        </p:nvSpPr>
        <p:spPr bwMode="gray">
          <a:xfrm>
            <a:off x="5782358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D0F41-1ACE-499A-BAB9-1CD0F37FCDF7}"/>
              </a:ext>
            </a:extLst>
          </p:cNvPr>
          <p:cNvSpPr txBox="1"/>
          <p:nvPr/>
        </p:nvSpPr>
        <p:spPr bwMode="gray">
          <a:xfrm>
            <a:off x="7984654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pic>
        <p:nvPicPr>
          <p:cNvPr id="1026" name="Picture 2" descr="Machine generated alternative text:&#10;Path graph: Start with Bs, a &gt; b (A is better) &#10;One node switches to A— what happens? &#10;With just A, B: A spreads if a &gt; b &#10;With A, B, AB: Does A spread? &#10;Example: a=3, b=2, c=l &#10;0 &#10;AB &#10;Hard-wired to adopt A &#10;Stan ">
            <a:extLst>
              <a:ext uri="{FF2B5EF4-FFF2-40B4-BE49-F238E27FC236}">
                <a16:creationId xmlns:a16="http://schemas.microsoft.com/office/drawing/2014/main" id="{85748D2E-1C48-4565-95AA-405507AF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67" y="3681378"/>
            <a:ext cx="4810426" cy="28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478369" y="259995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48349" y="260150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8C0A-EBA3-4475-BBDB-F10575BE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Cascade model </a:t>
            </a:r>
            <a:r>
              <a:rPr lang="en-US" sz="1400" dirty="0"/>
              <a:t>[</a:t>
            </a:r>
            <a:r>
              <a:rPr lang="en-US" sz="1400" dirty="0" err="1"/>
              <a:t>Kempel</a:t>
            </a:r>
            <a:r>
              <a:rPr lang="en-US" sz="1400" dirty="0"/>
              <a:t>, </a:t>
            </a:r>
            <a:r>
              <a:rPr lang="en-US" sz="1400" dirty="0" err="1"/>
              <a:t>Kleinber</a:t>
            </a:r>
            <a:r>
              <a:rPr lang="en-US" sz="1400" dirty="0"/>
              <a:t>, </a:t>
            </a:r>
            <a:r>
              <a:rPr lang="en-US" sz="1400" dirty="0" err="1"/>
              <a:t>Tardos</a:t>
            </a:r>
            <a:r>
              <a:rPr lang="en-US" sz="1400" dirty="0"/>
              <a:t> 2003]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8D06-9D1E-4DA9-9283-4BE197AA7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BC12-1C14-4CDA-BA19-2FC3CA23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3351-7072-4180-8995-8B6779EEA93A}"/>
              </a:ext>
            </a:extLst>
          </p:cNvPr>
          <p:cNvSpPr txBox="1"/>
          <p:nvPr/>
        </p:nvSpPr>
        <p:spPr bwMode="gray">
          <a:xfrm>
            <a:off x="70054" y="6501376"/>
            <a:ext cx="11588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D. Kempe, J. Kleinberg, and ´ E. </a:t>
            </a:r>
            <a:r>
              <a:rPr lang="en-US" sz="1000" b="0" i="0" u="none" strike="noStrike" baseline="0" dirty="0" err="1">
                <a:latin typeface="+mj-lt"/>
              </a:rPr>
              <a:t>Tardos</a:t>
            </a:r>
            <a:r>
              <a:rPr lang="en-US" sz="1000" dirty="0">
                <a:latin typeface="+mj-lt"/>
              </a:rPr>
              <a:t>, (2003)</a:t>
            </a:r>
            <a:r>
              <a:rPr lang="en-US" sz="1000" b="0" i="0" u="none" strike="noStrike" baseline="0" dirty="0">
                <a:latin typeface="+mj-lt"/>
              </a:rPr>
              <a:t> “Maximizing the spread of influence through a social network,” ACM SIGKDD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83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38CC-7505-4705-8BB9-4130F62F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ECD6-1F3B-47EF-85D4-1E9BDCF26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39A0-818F-49D6-B9A4-B32591DF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5905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12079</TotalTime>
  <Words>4263</Words>
  <Application>Microsoft Office PowerPoint</Application>
  <PresentationFormat>Widescreen</PresentationFormat>
  <Paragraphs>560</Paragraphs>
  <Slides>34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Calibri</vt:lpstr>
      <vt:lpstr>Cambria Math</vt:lpstr>
      <vt:lpstr>CMBX10</vt:lpstr>
      <vt:lpstr>CMR10</vt:lpstr>
      <vt:lpstr>CMR17</vt:lpstr>
      <vt:lpstr>CMTI10</vt:lpstr>
      <vt:lpstr>NimbusSanL-Regu</vt:lpstr>
      <vt:lpstr>NimbusSanL-ReguItal</vt:lpstr>
      <vt:lpstr>Times New Roman</vt:lpstr>
      <vt:lpstr>Verdana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 (to be done)</vt:lpstr>
      <vt:lpstr>Propagation as Decision Making </vt:lpstr>
      <vt:lpstr>Example</vt:lpstr>
      <vt:lpstr>SIR model</vt:lpstr>
      <vt:lpstr>SEIZ model</vt:lpstr>
      <vt:lpstr>Independent Cascade model [Kempel, Kleinber, Tardos 2003]</vt:lpstr>
      <vt:lpstr>Greedy approach</vt:lpstr>
      <vt:lpstr>Sketch approach</vt:lpstr>
      <vt:lpstr>Discrete/Combinatorial Optimization with  Submodular Functions</vt:lpstr>
      <vt:lpstr>Discrete Optimization [Vondrak 2014]</vt:lpstr>
      <vt:lpstr>Convex functions four properties [Lovasz 1983]</vt:lpstr>
      <vt:lpstr>Example of Combinatorial Optimization Problems</vt:lpstr>
      <vt:lpstr>PowerPoint Presentation</vt:lpstr>
      <vt:lpstr>The Phenomenon of Diminishing Returns</vt:lpstr>
      <vt:lpstr>Phenomena with Diminishing returns </vt:lpstr>
      <vt:lpstr>Submodular Set Function – Definition-1</vt:lpstr>
      <vt:lpstr>Short historical perspective  of submodular functions</vt:lpstr>
      <vt:lpstr>Submodularity as Information of a set [Bilmes 2020] </vt:lpstr>
      <vt:lpstr>Submodularity as Information of a set [Bilmes 2020] </vt:lpstr>
      <vt:lpstr>Examples of submodular functions</vt:lpstr>
      <vt:lpstr>Further topics on submodular optimization</vt:lpstr>
      <vt:lpstr>Example: Optimal Assignment Problem</vt:lpstr>
      <vt:lpstr>Proof of Submodularity</vt:lpstr>
      <vt:lpstr>Four cases - Proof of Submodularity</vt:lpstr>
      <vt:lpstr>Non-Decreasing - Monotone</vt:lpstr>
      <vt:lpstr>Why is submodularity important?</vt:lpstr>
      <vt:lpstr>Influence Maximization</vt:lpstr>
      <vt:lpstr>Concepts</vt:lpstr>
      <vt:lpstr>Cascade Failures in Electrical Communication Networks (ECN) [wang 2019]</vt:lpstr>
      <vt:lpstr>Dynamic Power Flow Algorithm</vt:lpstr>
      <vt:lpstr>Robustness to Time Delays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531</cp:revision>
  <dcterms:created xsi:type="dcterms:W3CDTF">2020-12-16T15:45:57Z</dcterms:created>
  <dcterms:modified xsi:type="dcterms:W3CDTF">2021-02-27T21:20:35Z</dcterms:modified>
</cp:coreProperties>
</file>